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</p:sldIdLst>
  <p:sldSz cx="18288000" cy="10287000"/>
  <p:notesSz cx="6858000" cy="9144000"/>
  <p:embeddedFontLst>
    <p:embeddedFont>
      <p:font typeface="Agrandir" pitchFamily="2" charset="77"/>
      <p:regular r:id="rId21"/>
    </p:embeddedFont>
    <p:embeddedFont>
      <p:font typeface="Agrandir Bold" pitchFamily="2" charset="77"/>
      <p:regular r:id="rId22"/>
      <p:bold r:id="rId23"/>
    </p:embeddedFont>
    <p:embeddedFont>
      <p:font typeface="Be Vietnam" pitchFamily="2" charset="77"/>
      <p:regular r:id="rId24"/>
    </p:embeddedFont>
    <p:embeddedFont>
      <p:font typeface="Be Vietnam Ultra-Bold" pitchFamily="2" charset="77"/>
      <p:regular r:id="rId25"/>
      <p:bold r:id="rId26"/>
    </p:embeddedFont>
    <p:embeddedFont>
      <p:font typeface="The Seasons" pitchFamily="2" charset="77"/>
      <p:regular r:id="rId27"/>
    </p:embeddedFont>
    <p:embeddedFont>
      <p:font typeface="The Seasons Bold" pitchFamily="2" charset="77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615" autoAdjust="0"/>
  </p:normalViewPr>
  <p:slideViewPr>
    <p:cSldViewPr>
      <p:cViewPr varScale="1">
        <p:scale>
          <a:sx n="70" d="100"/>
          <a:sy n="70" d="100"/>
        </p:scale>
        <p:origin x="840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32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29583" y="4431788"/>
            <a:ext cx="15647884" cy="5969512"/>
            <a:chOff x="0" y="0"/>
            <a:chExt cx="4121253" cy="15722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21253" cy="1572217"/>
            </a:xfrm>
            <a:custGeom>
              <a:avLst/>
              <a:gdLst/>
              <a:ahLst/>
              <a:cxnLst/>
              <a:rect l="l" t="t" r="r" b="b"/>
              <a:pathLst>
                <a:path w="4121253" h="1572217">
                  <a:moveTo>
                    <a:pt x="0" y="0"/>
                  </a:moveTo>
                  <a:lnTo>
                    <a:pt x="4121253" y="0"/>
                  </a:lnTo>
                  <a:lnTo>
                    <a:pt x="4121253" y="1572217"/>
                  </a:lnTo>
                  <a:lnTo>
                    <a:pt x="0" y="15722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4121253" cy="1657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408837" y="1737723"/>
            <a:ext cx="13470325" cy="5388130"/>
            <a:chOff x="0" y="0"/>
            <a:chExt cx="6350000" cy="254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2540000"/>
            </a:xfrm>
            <a:custGeom>
              <a:avLst/>
              <a:gdLst/>
              <a:ahLst/>
              <a:cxnLst/>
              <a:rect l="l" t="t" r="r" b="b"/>
              <a:pathLst>
                <a:path w="6350000" h="254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70180" y="0"/>
                    <a:pt x="381000" y="0"/>
                  </a:cubicBezTo>
                  <a:lnTo>
                    <a:pt x="5969000" y="0"/>
                  </a:lnTo>
                  <a:cubicBezTo>
                    <a:pt x="6179820" y="0"/>
                    <a:pt x="6350000" y="170180"/>
                    <a:pt x="6350000" y="381000"/>
                  </a:cubicBezTo>
                  <a:lnTo>
                    <a:pt x="6350000" y="2159000"/>
                  </a:lnTo>
                  <a:cubicBezTo>
                    <a:pt x="6350000" y="2369820"/>
                    <a:pt x="6179820" y="2540000"/>
                    <a:pt x="5969000" y="2540000"/>
                  </a:cubicBezTo>
                  <a:lnTo>
                    <a:pt x="381000" y="2540000"/>
                  </a:lnTo>
                  <a:cubicBezTo>
                    <a:pt x="170180" y="2540000"/>
                    <a:pt x="0" y="2369820"/>
                    <a:pt x="0" y="2159000"/>
                  </a:cubicBezTo>
                  <a:close/>
                </a:path>
              </a:pathLst>
            </a:custGeom>
            <a:blipFill>
              <a:blip r:embed="rId2"/>
              <a:stretch>
                <a:fillRect t="-50205" b="-1635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AutoShape 7"/>
          <p:cNvSpPr/>
          <p:nvPr/>
        </p:nvSpPr>
        <p:spPr>
          <a:xfrm>
            <a:off x="5536832" y="933498"/>
            <a:ext cx="7790878" cy="0"/>
          </a:xfrm>
          <a:prstGeom prst="line">
            <a:avLst/>
          </a:prstGeom>
          <a:ln w="19050" cap="flat">
            <a:solidFill>
              <a:srgbClr val="C7B6A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2308361" y="6611704"/>
            <a:ext cx="13671278" cy="1609681"/>
            <a:chOff x="0" y="0"/>
            <a:chExt cx="3600666" cy="42394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00666" cy="423949"/>
            </a:xfrm>
            <a:custGeom>
              <a:avLst/>
              <a:gdLst/>
              <a:ahLst/>
              <a:cxnLst/>
              <a:rect l="l" t="t" r="r" b="b"/>
              <a:pathLst>
                <a:path w="3600666" h="423949">
                  <a:moveTo>
                    <a:pt x="0" y="0"/>
                  </a:moveTo>
                  <a:lnTo>
                    <a:pt x="3600666" y="0"/>
                  </a:lnTo>
                  <a:lnTo>
                    <a:pt x="3600666" y="423949"/>
                  </a:lnTo>
                  <a:lnTo>
                    <a:pt x="0" y="423949"/>
                  </a:lnTo>
                  <a:close/>
                </a:path>
              </a:pathLst>
            </a:custGeom>
            <a:solidFill>
              <a:srgbClr val="40322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3600666" cy="5096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28700" y="2616500"/>
            <a:ext cx="601766" cy="601766"/>
          </a:xfrm>
          <a:custGeom>
            <a:avLst/>
            <a:gdLst/>
            <a:ahLst/>
            <a:cxnLst/>
            <a:rect l="l" t="t" r="r" b="b"/>
            <a:pathLst>
              <a:path w="601766" h="601766">
                <a:moveTo>
                  <a:pt x="0" y="0"/>
                </a:moveTo>
                <a:lnTo>
                  <a:pt x="601766" y="0"/>
                </a:lnTo>
                <a:lnTo>
                  <a:pt x="601766" y="601765"/>
                </a:lnTo>
                <a:lnTo>
                  <a:pt x="0" y="6017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676584" y="2616500"/>
            <a:ext cx="601766" cy="601766"/>
          </a:xfrm>
          <a:custGeom>
            <a:avLst/>
            <a:gdLst/>
            <a:ahLst/>
            <a:cxnLst/>
            <a:rect l="l" t="t" r="r" b="b"/>
            <a:pathLst>
              <a:path w="601766" h="601766">
                <a:moveTo>
                  <a:pt x="0" y="0"/>
                </a:moveTo>
                <a:lnTo>
                  <a:pt x="601766" y="0"/>
                </a:lnTo>
                <a:lnTo>
                  <a:pt x="601766" y="601765"/>
                </a:lnTo>
                <a:lnTo>
                  <a:pt x="0" y="6017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028700" y="2109984"/>
            <a:ext cx="601766" cy="601766"/>
          </a:xfrm>
          <a:custGeom>
            <a:avLst/>
            <a:gdLst/>
            <a:ahLst/>
            <a:cxnLst/>
            <a:rect l="l" t="t" r="r" b="b"/>
            <a:pathLst>
              <a:path w="601766" h="601766">
                <a:moveTo>
                  <a:pt x="0" y="0"/>
                </a:moveTo>
                <a:lnTo>
                  <a:pt x="601766" y="0"/>
                </a:lnTo>
                <a:lnTo>
                  <a:pt x="601766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6676584" y="2109984"/>
            <a:ext cx="601766" cy="601766"/>
          </a:xfrm>
          <a:custGeom>
            <a:avLst/>
            <a:gdLst/>
            <a:ahLst/>
            <a:cxnLst/>
            <a:rect l="l" t="t" r="r" b="b"/>
            <a:pathLst>
              <a:path w="601766" h="601766">
                <a:moveTo>
                  <a:pt x="0" y="0"/>
                </a:moveTo>
                <a:lnTo>
                  <a:pt x="601766" y="0"/>
                </a:lnTo>
                <a:lnTo>
                  <a:pt x="601766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028700" y="1603468"/>
            <a:ext cx="601766" cy="601766"/>
          </a:xfrm>
          <a:custGeom>
            <a:avLst/>
            <a:gdLst/>
            <a:ahLst/>
            <a:cxnLst/>
            <a:rect l="l" t="t" r="r" b="b"/>
            <a:pathLst>
              <a:path w="601766" h="601766">
                <a:moveTo>
                  <a:pt x="0" y="0"/>
                </a:moveTo>
                <a:lnTo>
                  <a:pt x="601766" y="0"/>
                </a:lnTo>
                <a:lnTo>
                  <a:pt x="601766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6676584" y="1603468"/>
            <a:ext cx="601766" cy="601766"/>
          </a:xfrm>
          <a:custGeom>
            <a:avLst/>
            <a:gdLst/>
            <a:ahLst/>
            <a:cxnLst/>
            <a:rect l="l" t="t" r="r" b="b"/>
            <a:pathLst>
              <a:path w="601766" h="601766">
                <a:moveTo>
                  <a:pt x="0" y="0"/>
                </a:moveTo>
                <a:lnTo>
                  <a:pt x="601766" y="0"/>
                </a:lnTo>
                <a:lnTo>
                  <a:pt x="601766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2694672" y="7169149"/>
            <a:ext cx="12898657" cy="196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7500">
                <a:solidFill>
                  <a:srgbClr val="C7B6A4"/>
                </a:solidFill>
                <a:latin typeface="The Seasons"/>
                <a:ea typeface="The Seasons"/>
                <a:cs typeface="The Seasons"/>
                <a:sym typeface="The Seasons"/>
              </a:rPr>
              <a:t>PREDICTING RENT PRICES IN THE BRONX, NY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08837" y="761095"/>
            <a:ext cx="3127995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DATA 400, MINI PROJECT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327710" y="761095"/>
            <a:ext cx="2551452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BY DARCELY PEÑA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32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48386" y="1028700"/>
            <a:ext cx="10991228" cy="8229600"/>
            <a:chOff x="0" y="0"/>
            <a:chExt cx="2894809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94809" cy="2167467"/>
            </a:xfrm>
            <a:custGeom>
              <a:avLst/>
              <a:gdLst/>
              <a:ahLst/>
              <a:cxnLst/>
              <a:rect l="l" t="t" r="r" b="b"/>
              <a:pathLst>
                <a:path w="2894809" h="2167467">
                  <a:moveTo>
                    <a:pt x="0" y="0"/>
                  </a:moveTo>
                  <a:lnTo>
                    <a:pt x="2894809" y="0"/>
                  </a:lnTo>
                  <a:lnTo>
                    <a:pt x="2894809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2894809" cy="2253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151671" y="1028700"/>
            <a:ext cx="3290815" cy="8229600"/>
            <a:chOff x="0" y="0"/>
            <a:chExt cx="866717" cy="21674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66717" cy="2167467"/>
            </a:xfrm>
            <a:custGeom>
              <a:avLst/>
              <a:gdLst/>
              <a:ahLst/>
              <a:cxnLst/>
              <a:rect l="l" t="t" r="r" b="b"/>
              <a:pathLst>
                <a:path w="866717" h="2167467">
                  <a:moveTo>
                    <a:pt x="0" y="0"/>
                  </a:moveTo>
                  <a:lnTo>
                    <a:pt x="866717" y="0"/>
                  </a:lnTo>
                  <a:lnTo>
                    <a:pt x="866717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866717" cy="2253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148911" y="1028700"/>
            <a:ext cx="3462265" cy="8229600"/>
            <a:chOff x="0" y="0"/>
            <a:chExt cx="911872" cy="21674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11872" cy="2167467"/>
            </a:xfrm>
            <a:custGeom>
              <a:avLst/>
              <a:gdLst/>
              <a:ahLst/>
              <a:cxnLst/>
              <a:rect l="l" t="t" r="r" b="b"/>
              <a:pathLst>
                <a:path w="911872" h="2167467">
                  <a:moveTo>
                    <a:pt x="0" y="0"/>
                  </a:moveTo>
                  <a:lnTo>
                    <a:pt x="911872" y="0"/>
                  </a:lnTo>
                  <a:lnTo>
                    <a:pt x="911872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911872" cy="2253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5400000">
            <a:off x="-1087996" y="4431702"/>
            <a:ext cx="6454280" cy="1423596"/>
            <a:chOff x="0" y="0"/>
            <a:chExt cx="1699893" cy="37493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99893" cy="374939"/>
            </a:xfrm>
            <a:custGeom>
              <a:avLst/>
              <a:gdLst/>
              <a:ahLst/>
              <a:cxnLst/>
              <a:rect l="l" t="t" r="r" b="b"/>
              <a:pathLst>
                <a:path w="1699893" h="374939">
                  <a:moveTo>
                    <a:pt x="0" y="0"/>
                  </a:moveTo>
                  <a:lnTo>
                    <a:pt x="1699893" y="0"/>
                  </a:lnTo>
                  <a:lnTo>
                    <a:pt x="1699893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1699893" cy="460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5400000">
            <a:off x="12924372" y="4431702"/>
            <a:ext cx="6454280" cy="1423596"/>
            <a:chOff x="0" y="0"/>
            <a:chExt cx="1699893" cy="37493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99893" cy="374939"/>
            </a:xfrm>
            <a:custGeom>
              <a:avLst/>
              <a:gdLst/>
              <a:ahLst/>
              <a:cxnLst/>
              <a:rect l="l" t="t" r="r" b="b"/>
              <a:pathLst>
                <a:path w="1699893" h="374939">
                  <a:moveTo>
                    <a:pt x="0" y="0"/>
                  </a:moveTo>
                  <a:lnTo>
                    <a:pt x="1699893" y="0"/>
                  </a:lnTo>
                  <a:lnTo>
                    <a:pt x="1699893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85725"/>
              <a:ext cx="1699893" cy="460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5851930" y="5444383"/>
            <a:ext cx="601766" cy="601766"/>
          </a:xfrm>
          <a:custGeom>
            <a:avLst/>
            <a:gdLst/>
            <a:ahLst/>
            <a:cxnLst/>
            <a:rect l="l" t="t" r="r" b="b"/>
            <a:pathLst>
              <a:path w="601766" h="601766">
                <a:moveTo>
                  <a:pt x="0" y="0"/>
                </a:moveTo>
                <a:lnTo>
                  <a:pt x="601765" y="0"/>
                </a:lnTo>
                <a:lnTo>
                  <a:pt x="601765" y="601765"/>
                </a:lnTo>
                <a:lnTo>
                  <a:pt x="0" y="60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5849329" y="4842617"/>
            <a:ext cx="601766" cy="601766"/>
          </a:xfrm>
          <a:custGeom>
            <a:avLst/>
            <a:gdLst/>
            <a:ahLst/>
            <a:cxnLst/>
            <a:rect l="l" t="t" r="r" b="b"/>
            <a:pathLst>
              <a:path w="601766" h="601766">
                <a:moveTo>
                  <a:pt x="0" y="0"/>
                </a:moveTo>
                <a:lnTo>
                  <a:pt x="601765" y="0"/>
                </a:lnTo>
                <a:lnTo>
                  <a:pt x="601765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5849329" y="4240852"/>
            <a:ext cx="601766" cy="601766"/>
          </a:xfrm>
          <a:custGeom>
            <a:avLst/>
            <a:gdLst/>
            <a:ahLst/>
            <a:cxnLst/>
            <a:rect l="l" t="t" r="r" b="b"/>
            <a:pathLst>
              <a:path w="601766" h="601766">
                <a:moveTo>
                  <a:pt x="0" y="0"/>
                </a:moveTo>
                <a:lnTo>
                  <a:pt x="601765" y="0"/>
                </a:lnTo>
                <a:lnTo>
                  <a:pt x="601765" y="601765"/>
                </a:lnTo>
                <a:lnTo>
                  <a:pt x="0" y="60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 rot="-5400000">
            <a:off x="15385574" y="1947581"/>
            <a:ext cx="1534477" cy="1423596"/>
            <a:chOff x="0" y="0"/>
            <a:chExt cx="404142" cy="37493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04142" cy="374939"/>
            </a:xfrm>
            <a:custGeom>
              <a:avLst/>
              <a:gdLst/>
              <a:ahLst/>
              <a:cxnLst/>
              <a:rect l="l" t="t" r="r" b="b"/>
              <a:pathLst>
                <a:path w="404142" h="374939">
                  <a:moveTo>
                    <a:pt x="0" y="0"/>
                  </a:moveTo>
                  <a:lnTo>
                    <a:pt x="404142" y="0"/>
                  </a:lnTo>
                  <a:lnTo>
                    <a:pt x="404142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85725"/>
              <a:ext cx="404142" cy="460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5400000">
            <a:off x="15385574" y="6891604"/>
            <a:ext cx="1534477" cy="1423596"/>
            <a:chOff x="0" y="0"/>
            <a:chExt cx="404142" cy="37493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04142" cy="374939"/>
            </a:xfrm>
            <a:custGeom>
              <a:avLst/>
              <a:gdLst/>
              <a:ahLst/>
              <a:cxnLst/>
              <a:rect l="l" t="t" r="r" b="b"/>
              <a:pathLst>
                <a:path w="404142" h="374939">
                  <a:moveTo>
                    <a:pt x="0" y="0"/>
                  </a:moveTo>
                  <a:lnTo>
                    <a:pt x="404142" y="0"/>
                  </a:lnTo>
                  <a:lnTo>
                    <a:pt x="404142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85725"/>
              <a:ext cx="404142" cy="460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4374428" y="2164422"/>
            <a:ext cx="9539145" cy="5958156"/>
          </a:xfrm>
          <a:custGeom>
            <a:avLst/>
            <a:gdLst/>
            <a:ahLst/>
            <a:cxnLst/>
            <a:rect l="l" t="t" r="r" b="b"/>
            <a:pathLst>
              <a:path w="9539145" h="5958156">
                <a:moveTo>
                  <a:pt x="0" y="0"/>
                </a:moveTo>
                <a:lnTo>
                  <a:pt x="9539144" y="0"/>
                </a:lnTo>
                <a:lnTo>
                  <a:pt x="9539144" y="5958156"/>
                </a:lnTo>
                <a:lnTo>
                  <a:pt x="0" y="59581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 rot="-5400000">
            <a:off x="-966084" y="4733925"/>
            <a:ext cx="6115205" cy="819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C7B6A4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TRENDS OVER TIME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32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48386" y="1028700"/>
            <a:ext cx="10991228" cy="8229600"/>
            <a:chOff x="0" y="0"/>
            <a:chExt cx="2894809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94809" cy="2167467"/>
            </a:xfrm>
            <a:custGeom>
              <a:avLst/>
              <a:gdLst/>
              <a:ahLst/>
              <a:cxnLst/>
              <a:rect l="l" t="t" r="r" b="b"/>
              <a:pathLst>
                <a:path w="2894809" h="2167467">
                  <a:moveTo>
                    <a:pt x="0" y="0"/>
                  </a:moveTo>
                  <a:lnTo>
                    <a:pt x="2894809" y="0"/>
                  </a:lnTo>
                  <a:lnTo>
                    <a:pt x="2894809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2894809" cy="2253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151671" y="1028700"/>
            <a:ext cx="3290815" cy="8229600"/>
            <a:chOff x="0" y="0"/>
            <a:chExt cx="866717" cy="21674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66717" cy="2167467"/>
            </a:xfrm>
            <a:custGeom>
              <a:avLst/>
              <a:gdLst/>
              <a:ahLst/>
              <a:cxnLst/>
              <a:rect l="l" t="t" r="r" b="b"/>
              <a:pathLst>
                <a:path w="866717" h="2167467">
                  <a:moveTo>
                    <a:pt x="0" y="0"/>
                  </a:moveTo>
                  <a:lnTo>
                    <a:pt x="866717" y="0"/>
                  </a:lnTo>
                  <a:lnTo>
                    <a:pt x="866717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866717" cy="2253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148911" y="1028700"/>
            <a:ext cx="3462265" cy="8229600"/>
            <a:chOff x="0" y="0"/>
            <a:chExt cx="911872" cy="21674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11872" cy="2167467"/>
            </a:xfrm>
            <a:custGeom>
              <a:avLst/>
              <a:gdLst/>
              <a:ahLst/>
              <a:cxnLst/>
              <a:rect l="l" t="t" r="r" b="b"/>
              <a:pathLst>
                <a:path w="911872" h="2167467">
                  <a:moveTo>
                    <a:pt x="0" y="0"/>
                  </a:moveTo>
                  <a:lnTo>
                    <a:pt x="911872" y="0"/>
                  </a:lnTo>
                  <a:lnTo>
                    <a:pt x="911872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911872" cy="2253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5400000">
            <a:off x="-1087996" y="4431702"/>
            <a:ext cx="6454280" cy="1423596"/>
            <a:chOff x="0" y="0"/>
            <a:chExt cx="1699893" cy="37493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99893" cy="374939"/>
            </a:xfrm>
            <a:custGeom>
              <a:avLst/>
              <a:gdLst/>
              <a:ahLst/>
              <a:cxnLst/>
              <a:rect l="l" t="t" r="r" b="b"/>
              <a:pathLst>
                <a:path w="1699893" h="374939">
                  <a:moveTo>
                    <a:pt x="0" y="0"/>
                  </a:moveTo>
                  <a:lnTo>
                    <a:pt x="1699893" y="0"/>
                  </a:lnTo>
                  <a:lnTo>
                    <a:pt x="1699893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1699893" cy="460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5400000">
            <a:off x="12924372" y="4431702"/>
            <a:ext cx="6454280" cy="1423596"/>
            <a:chOff x="0" y="0"/>
            <a:chExt cx="1699893" cy="37493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99893" cy="374939"/>
            </a:xfrm>
            <a:custGeom>
              <a:avLst/>
              <a:gdLst/>
              <a:ahLst/>
              <a:cxnLst/>
              <a:rect l="l" t="t" r="r" b="b"/>
              <a:pathLst>
                <a:path w="1699893" h="374939">
                  <a:moveTo>
                    <a:pt x="0" y="0"/>
                  </a:moveTo>
                  <a:lnTo>
                    <a:pt x="1699893" y="0"/>
                  </a:lnTo>
                  <a:lnTo>
                    <a:pt x="1699893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85725"/>
              <a:ext cx="1699893" cy="460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5851930" y="5444383"/>
            <a:ext cx="601766" cy="601766"/>
          </a:xfrm>
          <a:custGeom>
            <a:avLst/>
            <a:gdLst/>
            <a:ahLst/>
            <a:cxnLst/>
            <a:rect l="l" t="t" r="r" b="b"/>
            <a:pathLst>
              <a:path w="601766" h="601766">
                <a:moveTo>
                  <a:pt x="0" y="0"/>
                </a:moveTo>
                <a:lnTo>
                  <a:pt x="601765" y="0"/>
                </a:lnTo>
                <a:lnTo>
                  <a:pt x="601765" y="601765"/>
                </a:lnTo>
                <a:lnTo>
                  <a:pt x="0" y="60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5849329" y="4842617"/>
            <a:ext cx="601766" cy="601766"/>
          </a:xfrm>
          <a:custGeom>
            <a:avLst/>
            <a:gdLst/>
            <a:ahLst/>
            <a:cxnLst/>
            <a:rect l="l" t="t" r="r" b="b"/>
            <a:pathLst>
              <a:path w="601766" h="601766">
                <a:moveTo>
                  <a:pt x="0" y="0"/>
                </a:moveTo>
                <a:lnTo>
                  <a:pt x="601765" y="0"/>
                </a:lnTo>
                <a:lnTo>
                  <a:pt x="601765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5849329" y="4240852"/>
            <a:ext cx="601766" cy="601766"/>
          </a:xfrm>
          <a:custGeom>
            <a:avLst/>
            <a:gdLst/>
            <a:ahLst/>
            <a:cxnLst/>
            <a:rect l="l" t="t" r="r" b="b"/>
            <a:pathLst>
              <a:path w="601766" h="601766">
                <a:moveTo>
                  <a:pt x="0" y="0"/>
                </a:moveTo>
                <a:lnTo>
                  <a:pt x="601765" y="0"/>
                </a:lnTo>
                <a:lnTo>
                  <a:pt x="601765" y="601765"/>
                </a:lnTo>
                <a:lnTo>
                  <a:pt x="0" y="60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 rot="-5400000">
            <a:off x="15385574" y="1947581"/>
            <a:ext cx="1534477" cy="1423596"/>
            <a:chOff x="0" y="0"/>
            <a:chExt cx="404142" cy="37493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04142" cy="374939"/>
            </a:xfrm>
            <a:custGeom>
              <a:avLst/>
              <a:gdLst/>
              <a:ahLst/>
              <a:cxnLst/>
              <a:rect l="l" t="t" r="r" b="b"/>
              <a:pathLst>
                <a:path w="404142" h="374939">
                  <a:moveTo>
                    <a:pt x="0" y="0"/>
                  </a:moveTo>
                  <a:lnTo>
                    <a:pt x="404142" y="0"/>
                  </a:lnTo>
                  <a:lnTo>
                    <a:pt x="404142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85725"/>
              <a:ext cx="404142" cy="460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5400000">
            <a:off x="15385574" y="6891604"/>
            <a:ext cx="1534477" cy="1423596"/>
            <a:chOff x="0" y="0"/>
            <a:chExt cx="404142" cy="37493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04142" cy="374939"/>
            </a:xfrm>
            <a:custGeom>
              <a:avLst/>
              <a:gdLst/>
              <a:ahLst/>
              <a:cxnLst/>
              <a:rect l="l" t="t" r="r" b="b"/>
              <a:pathLst>
                <a:path w="404142" h="374939">
                  <a:moveTo>
                    <a:pt x="0" y="0"/>
                  </a:moveTo>
                  <a:lnTo>
                    <a:pt x="404142" y="0"/>
                  </a:lnTo>
                  <a:lnTo>
                    <a:pt x="404142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85725"/>
              <a:ext cx="404142" cy="460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4210512" y="2047201"/>
            <a:ext cx="9866977" cy="6192597"/>
          </a:xfrm>
          <a:custGeom>
            <a:avLst/>
            <a:gdLst/>
            <a:ahLst/>
            <a:cxnLst/>
            <a:rect l="l" t="t" r="r" b="b"/>
            <a:pathLst>
              <a:path w="9866977" h="6192597">
                <a:moveTo>
                  <a:pt x="0" y="0"/>
                </a:moveTo>
                <a:lnTo>
                  <a:pt x="9866976" y="0"/>
                </a:lnTo>
                <a:lnTo>
                  <a:pt x="9866976" y="6192598"/>
                </a:lnTo>
                <a:lnTo>
                  <a:pt x="0" y="6192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 rot="-5400000">
            <a:off x="-966084" y="4733925"/>
            <a:ext cx="6115205" cy="819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C7B6A4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TRENDS OVER TIME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32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48386" y="1028700"/>
            <a:ext cx="10991228" cy="8229600"/>
            <a:chOff x="0" y="0"/>
            <a:chExt cx="2894809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94809" cy="2167467"/>
            </a:xfrm>
            <a:custGeom>
              <a:avLst/>
              <a:gdLst/>
              <a:ahLst/>
              <a:cxnLst/>
              <a:rect l="l" t="t" r="r" b="b"/>
              <a:pathLst>
                <a:path w="2894809" h="2167467">
                  <a:moveTo>
                    <a:pt x="0" y="0"/>
                  </a:moveTo>
                  <a:lnTo>
                    <a:pt x="2894809" y="0"/>
                  </a:lnTo>
                  <a:lnTo>
                    <a:pt x="2894809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2894809" cy="2253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151671" y="1028700"/>
            <a:ext cx="3290815" cy="8229600"/>
            <a:chOff x="0" y="0"/>
            <a:chExt cx="866717" cy="21674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66717" cy="2167467"/>
            </a:xfrm>
            <a:custGeom>
              <a:avLst/>
              <a:gdLst/>
              <a:ahLst/>
              <a:cxnLst/>
              <a:rect l="l" t="t" r="r" b="b"/>
              <a:pathLst>
                <a:path w="866717" h="2167467">
                  <a:moveTo>
                    <a:pt x="0" y="0"/>
                  </a:moveTo>
                  <a:lnTo>
                    <a:pt x="866717" y="0"/>
                  </a:lnTo>
                  <a:lnTo>
                    <a:pt x="866717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866717" cy="2253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148911" y="1028700"/>
            <a:ext cx="3462265" cy="8229600"/>
            <a:chOff x="0" y="0"/>
            <a:chExt cx="911872" cy="21674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11872" cy="2167467"/>
            </a:xfrm>
            <a:custGeom>
              <a:avLst/>
              <a:gdLst/>
              <a:ahLst/>
              <a:cxnLst/>
              <a:rect l="l" t="t" r="r" b="b"/>
              <a:pathLst>
                <a:path w="911872" h="2167467">
                  <a:moveTo>
                    <a:pt x="0" y="0"/>
                  </a:moveTo>
                  <a:lnTo>
                    <a:pt x="911872" y="0"/>
                  </a:lnTo>
                  <a:lnTo>
                    <a:pt x="911872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911872" cy="2253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5400000">
            <a:off x="-1087996" y="4431702"/>
            <a:ext cx="6454280" cy="1423596"/>
            <a:chOff x="0" y="0"/>
            <a:chExt cx="1699893" cy="37493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99893" cy="374939"/>
            </a:xfrm>
            <a:custGeom>
              <a:avLst/>
              <a:gdLst/>
              <a:ahLst/>
              <a:cxnLst/>
              <a:rect l="l" t="t" r="r" b="b"/>
              <a:pathLst>
                <a:path w="1699893" h="374939">
                  <a:moveTo>
                    <a:pt x="0" y="0"/>
                  </a:moveTo>
                  <a:lnTo>
                    <a:pt x="1699893" y="0"/>
                  </a:lnTo>
                  <a:lnTo>
                    <a:pt x="1699893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1699893" cy="460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5400000">
            <a:off x="12924372" y="4431702"/>
            <a:ext cx="6454280" cy="1423596"/>
            <a:chOff x="0" y="0"/>
            <a:chExt cx="1699893" cy="37493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99893" cy="374939"/>
            </a:xfrm>
            <a:custGeom>
              <a:avLst/>
              <a:gdLst/>
              <a:ahLst/>
              <a:cxnLst/>
              <a:rect l="l" t="t" r="r" b="b"/>
              <a:pathLst>
                <a:path w="1699893" h="374939">
                  <a:moveTo>
                    <a:pt x="0" y="0"/>
                  </a:moveTo>
                  <a:lnTo>
                    <a:pt x="1699893" y="0"/>
                  </a:lnTo>
                  <a:lnTo>
                    <a:pt x="1699893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85725"/>
              <a:ext cx="1699893" cy="460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5851930" y="5444383"/>
            <a:ext cx="601766" cy="601766"/>
          </a:xfrm>
          <a:custGeom>
            <a:avLst/>
            <a:gdLst/>
            <a:ahLst/>
            <a:cxnLst/>
            <a:rect l="l" t="t" r="r" b="b"/>
            <a:pathLst>
              <a:path w="601766" h="601766">
                <a:moveTo>
                  <a:pt x="0" y="0"/>
                </a:moveTo>
                <a:lnTo>
                  <a:pt x="601765" y="0"/>
                </a:lnTo>
                <a:lnTo>
                  <a:pt x="601765" y="601765"/>
                </a:lnTo>
                <a:lnTo>
                  <a:pt x="0" y="60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5849329" y="4842617"/>
            <a:ext cx="601766" cy="601766"/>
          </a:xfrm>
          <a:custGeom>
            <a:avLst/>
            <a:gdLst/>
            <a:ahLst/>
            <a:cxnLst/>
            <a:rect l="l" t="t" r="r" b="b"/>
            <a:pathLst>
              <a:path w="601766" h="601766">
                <a:moveTo>
                  <a:pt x="0" y="0"/>
                </a:moveTo>
                <a:lnTo>
                  <a:pt x="601765" y="0"/>
                </a:lnTo>
                <a:lnTo>
                  <a:pt x="601765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5849329" y="4240852"/>
            <a:ext cx="601766" cy="601766"/>
          </a:xfrm>
          <a:custGeom>
            <a:avLst/>
            <a:gdLst/>
            <a:ahLst/>
            <a:cxnLst/>
            <a:rect l="l" t="t" r="r" b="b"/>
            <a:pathLst>
              <a:path w="601766" h="601766">
                <a:moveTo>
                  <a:pt x="0" y="0"/>
                </a:moveTo>
                <a:lnTo>
                  <a:pt x="601765" y="0"/>
                </a:lnTo>
                <a:lnTo>
                  <a:pt x="601765" y="601765"/>
                </a:lnTo>
                <a:lnTo>
                  <a:pt x="0" y="60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 rot="-5400000">
            <a:off x="15385574" y="1947581"/>
            <a:ext cx="1534477" cy="1423596"/>
            <a:chOff x="0" y="0"/>
            <a:chExt cx="404142" cy="37493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04142" cy="374939"/>
            </a:xfrm>
            <a:custGeom>
              <a:avLst/>
              <a:gdLst/>
              <a:ahLst/>
              <a:cxnLst/>
              <a:rect l="l" t="t" r="r" b="b"/>
              <a:pathLst>
                <a:path w="404142" h="374939">
                  <a:moveTo>
                    <a:pt x="0" y="0"/>
                  </a:moveTo>
                  <a:lnTo>
                    <a:pt x="404142" y="0"/>
                  </a:lnTo>
                  <a:lnTo>
                    <a:pt x="404142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85725"/>
              <a:ext cx="404142" cy="460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5400000">
            <a:off x="15385574" y="6891604"/>
            <a:ext cx="1534477" cy="1423596"/>
            <a:chOff x="0" y="0"/>
            <a:chExt cx="404142" cy="37493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04142" cy="374939"/>
            </a:xfrm>
            <a:custGeom>
              <a:avLst/>
              <a:gdLst/>
              <a:ahLst/>
              <a:cxnLst/>
              <a:rect l="l" t="t" r="r" b="b"/>
              <a:pathLst>
                <a:path w="404142" h="374939">
                  <a:moveTo>
                    <a:pt x="0" y="0"/>
                  </a:moveTo>
                  <a:lnTo>
                    <a:pt x="404142" y="0"/>
                  </a:lnTo>
                  <a:lnTo>
                    <a:pt x="404142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85725"/>
              <a:ext cx="404142" cy="460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4089224" y="2114166"/>
            <a:ext cx="10112207" cy="6058669"/>
          </a:xfrm>
          <a:custGeom>
            <a:avLst/>
            <a:gdLst/>
            <a:ahLst/>
            <a:cxnLst/>
            <a:rect l="l" t="t" r="r" b="b"/>
            <a:pathLst>
              <a:path w="10112207" h="6058669">
                <a:moveTo>
                  <a:pt x="0" y="0"/>
                </a:moveTo>
                <a:lnTo>
                  <a:pt x="10112207" y="0"/>
                </a:lnTo>
                <a:lnTo>
                  <a:pt x="10112207" y="6058668"/>
                </a:lnTo>
                <a:lnTo>
                  <a:pt x="0" y="60586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 rot="-5400000">
            <a:off x="-966084" y="4733925"/>
            <a:ext cx="6115205" cy="819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C7B6A4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TRENDS OVER TIME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32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48386" y="1028700"/>
            <a:ext cx="10991228" cy="8229600"/>
            <a:chOff x="0" y="0"/>
            <a:chExt cx="2894809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94809" cy="2167467"/>
            </a:xfrm>
            <a:custGeom>
              <a:avLst/>
              <a:gdLst/>
              <a:ahLst/>
              <a:cxnLst/>
              <a:rect l="l" t="t" r="r" b="b"/>
              <a:pathLst>
                <a:path w="2894809" h="2167467">
                  <a:moveTo>
                    <a:pt x="0" y="0"/>
                  </a:moveTo>
                  <a:lnTo>
                    <a:pt x="2894809" y="0"/>
                  </a:lnTo>
                  <a:lnTo>
                    <a:pt x="2894809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2894809" cy="2253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151671" y="1028700"/>
            <a:ext cx="3290815" cy="8229600"/>
            <a:chOff x="0" y="0"/>
            <a:chExt cx="866717" cy="21674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66717" cy="2167467"/>
            </a:xfrm>
            <a:custGeom>
              <a:avLst/>
              <a:gdLst/>
              <a:ahLst/>
              <a:cxnLst/>
              <a:rect l="l" t="t" r="r" b="b"/>
              <a:pathLst>
                <a:path w="866717" h="2167467">
                  <a:moveTo>
                    <a:pt x="0" y="0"/>
                  </a:moveTo>
                  <a:lnTo>
                    <a:pt x="866717" y="0"/>
                  </a:lnTo>
                  <a:lnTo>
                    <a:pt x="866717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866717" cy="2253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148911" y="1028700"/>
            <a:ext cx="3462265" cy="8229600"/>
            <a:chOff x="0" y="0"/>
            <a:chExt cx="911872" cy="21674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11872" cy="2167467"/>
            </a:xfrm>
            <a:custGeom>
              <a:avLst/>
              <a:gdLst/>
              <a:ahLst/>
              <a:cxnLst/>
              <a:rect l="l" t="t" r="r" b="b"/>
              <a:pathLst>
                <a:path w="911872" h="2167467">
                  <a:moveTo>
                    <a:pt x="0" y="0"/>
                  </a:moveTo>
                  <a:lnTo>
                    <a:pt x="911872" y="0"/>
                  </a:lnTo>
                  <a:lnTo>
                    <a:pt x="911872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911872" cy="2253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5400000">
            <a:off x="-1087996" y="4431702"/>
            <a:ext cx="6454280" cy="1423596"/>
            <a:chOff x="0" y="0"/>
            <a:chExt cx="1699893" cy="37493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99893" cy="374939"/>
            </a:xfrm>
            <a:custGeom>
              <a:avLst/>
              <a:gdLst/>
              <a:ahLst/>
              <a:cxnLst/>
              <a:rect l="l" t="t" r="r" b="b"/>
              <a:pathLst>
                <a:path w="1699893" h="374939">
                  <a:moveTo>
                    <a:pt x="0" y="0"/>
                  </a:moveTo>
                  <a:lnTo>
                    <a:pt x="1699893" y="0"/>
                  </a:lnTo>
                  <a:lnTo>
                    <a:pt x="1699893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1699893" cy="460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5400000">
            <a:off x="12924372" y="4431702"/>
            <a:ext cx="6454280" cy="1423596"/>
            <a:chOff x="0" y="0"/>
            <a:chExt cx="1699893" cy="37493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99893" cy="374939"/>
            </a:xfrm>
            <a:custGeom>
              <a:avLst/>
              <a:gdLst/>
              <a:ahLst/>
              <a:cxnLst/>
              <a:rect l="l" t="t" r="r" b="b"/>
              <a:pathLst>
                <a:path w="1699893" h="374939">
                  <a:moveTo>
                    <a:pt x="0" y="0"/>
                  </a:moveTo>
                  <a:lnTo>
                    <a:pt x="1699893" y="0"/>
                  </a:lnTo>
                  <a:lnTo>
                    <a:pt x="1699893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85725"/>
              <a:ext cx="1699893" cy="460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5851930" y="5444383"/>
            <a:ext cx="601766" cy="601766"/>
          </a:xfrm>
          <a:custGeom>
            <a:avLst/>
            <a:gdLst/>
            <a:ahLst/>
            <a:cxnLst/>
            <a:rect l="l" t="t" r="r" b="b"/>
            <a:pathLst>
              <a:path w="601766" h="601766">
                <a:moveTo>
                  <a:pt x="0" y="0"/>
                </a:moveTo>
                <a:lnTo>
                  <a:pt x="601765" y="0"/>
                </a:lnTo>
                <a:lnTo>
                  <a:pt x="601765" y="601765"/>
                </a:lnTo>
                <a:lnTo>
                  <a:pt x="0" y="60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5849329" y="4842617"/>
            <a:ext cx="601766" cy="601766"/>
          </a:xfrm>
          <a:custGeom>
            <a:avLst/>
            <a:gdLst/>
            <a:ahLst/>
            <a:cxnLst/>
            <a:rect l="l" t="t" r="r" b="b"/>
            <a:pathLst>
              <a:path w="601766" h="601766">
                <a:moveTo>
                  <a:pt x="0" y="0"/>
                </a:moveTo>
                <a:lnTo>
                  <a:pt x="601765" y="0"/>
                </a:lnTo>
                <a:lnTo>
                  <a:pt x="601765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5849329" y="4240852"/>
            <a:ext cx="601766" cy="601766"/>
          </a:xfrm>
          <a:custGeom>
            <a:avLst/>
            <a:gdLst/>
            <a:ahLst/>
            <a:cxnLst/>
            <a:rect l="l" t="t" r="r" b="b"/>
            <a:pathLst>
              <a:path w="601766" h="601766">
                <a:moveTo>
                  <a:pt x="0" y="0"/>
                </a:moveTo>
                <a:lnTo>
                  <a:pt x="601765" y="0"/>
                </a:lnTo>
                <a:lnTo>
                  <a:pt x="601765" y="601765"/>
                </a:lnTo>
                <a:lnTo>
                  <a:pt x="0" y="60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 rot="-5400000">
            <a:off x="15385574" y="1947581"/>
            <a:ext cx="1534477" cy="1423596"/>
            <a:chOff x="0" y="0"/>
            <a:chExt cx="404142" cy="37493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04142" cy="374939"/>
            </a:xfrm>
            <a:custGeom>
              <a:avLst/>
              <a:gdLst/>
              <a:ahLst/>
              <a:cxnLst/>
              <a:rect l="l" t="t" r="r" b="b"/>
              <a:pathLst>
                <a:path w="404142" h="374939">
                  <a:moveTo>
                    <a:pt x="0" y="0"/>
                  </a:moveTo>
                  <a:lnTo>
                    <a:pt x="404142" y="0"/>
                  </a:lnTo>
                  <a:lnTo>
                    <a:pt x="404142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85725"/>
              <a:ext cx="404142" cy="460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5400000">
            <a:off x="15385574" y="6891604"/>
            <a:ext cx="1534477" cy="1423596"/>
            <a:chOff x="0" y="0"/>
            <a:chExt cx="404142" cy="37493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04142" cy="374939"/>
            </a:xfrm>
            <a:custGeom>
              <a:avLst/>
              <a:gdLst/>
              <a:ahLst/>
              <a:cxnLst/>
              <a:rect l="l" t="t" r="r" b="b"/>
              <a:pathLst>
                <a:path w="404142" h="374939">
                  <a:moveTo>
                    <a:pt x="0" y="0"/>
                  </a:moveTo>
                  <a:lnTo>
                    <a:pt x="404142" y="0"/>
                  </a:lnTo>
                  <a:lnTo>
                    <a:pt x="404142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85725"/>
              <a:ext cx="404142" cy="460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3998459" y="2229489"/>
            <a:ext cx="10293739" cy="6141151"/>
          </a:xfrm>
          <a:custGeom>
            <a:avLst/>
            <a:gdLst/>
            <a:ahLst/>
            <a:cxnLst/>
            <a:rect l="l" t="t" r="r" b="b"/>
            <a:pathLst>
              <a:path w="10293739" h="6141151">
                <a:moveTo>
                  <a:pt x="0" y="0"/>
                </a:moveTo>
                <a:lnTo>
                  <a:pt x="10293738" y="0"/>
                </a:lnTo>
                <a:lnTo>
                  <a:pt x="10293738" y="6141151"/>
                </a:lnTo>
                <a:lnTo>
                  <a:pt x="0" y="61411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 rot="-5400000">
            <a:off x="-966084" y="4733925"/>
            <a:ext cx="6115205" cy="819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C7B6A4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TRENDS OVER TIME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32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7130" y="-791177"/>
            <a:ext cx="6176563" cy="3274261"/>
            <a:chOff x="0" y="0"/>
            <a:chExt cx="1626749" cy="8623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26749" cy="862357"/>
            </a:xfrm>
            <a:custGeom>
              <a:avLst/>
              <a:gdLst/>
              <a:ahLst/>
              <a:cxnLst/>
              <a:rect l="l" t="t" r="r" b="b"/>
              <a:pathLst>
                <a:path w="1626749" h="862357">
                  <a:moveTo>
                    <a:pt x="0" y="0"/>
                  </a:moveTo>
                  <a:lnTo>
                    <a:pt x="1626749" y="0"/>
                  </a:lnTo>
                  <a:lnTo>
                    <a:pt x="1626749" y="862357"/>
                  </a:lnTo>
                  <a:lnTo>
                    <a:pt x="0" y="8623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1626749" cy="9480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232231" y="426934"/>
            <a:ext cx="601766" cy="601766"/>
          </a:xfrm>
          <a:custGeom>
            <a:avLst/>
            <a:gdLst/>
            <a:ahLst/>
            <a:cxnLst/>
            <a:rect l="l" t="t" r="r" b="b"/>
            <a:pathLst>
              <a:path w="601766" h="601766">
                <a:moveTo>
                  <a:pt x="0" y="0"/>
                </a:moveTo>
                <a:lnTo>
                  <a:pt x="601766" y="0"/>
                </a:lnTo>
                <a:lnTo>
                  <a:pt x="601766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30466" y="426934"/>
            <a:ext cx="601766" cy="601766"/>
          </a:xfrm>
          <a:custGeom>
            <a:avLst/>
            <a:gdLst/>
            <a:ahLst/>
            <a:cxnLst/>
            <a:rect l="l" t="t" r="r" b="b"/>
            <a:pathLst>
              <a:path w="601766" h="601766">
                <a:moveTo>
                  <a:pt x="0" y="0"/>
                </a:moveTo>
                <a:lnTo>
                  <a:pt x="601765" y="0"/>
                </a:lnTo>
                <a:lnTo>
                  <a:pt x="601765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28700" y="426934"/>
            <a:ext cx="601766" cy="601766"/>
          </a:xfrm>
          <a:custGeom>
            <a:avLst/>
            <a:gdLst/>
            <a:ahLst/>
            <a:cxnLst/>
            <a:rect l="l" t="t" r="r" b="b"/>
            <a:pathLst>
              <a:path w="601766" h="601766">
                <a:moveTo>
                  <a:pt x="0" y="0"/>
                </a:moveTo>
                <a:lnTo>
                  <a:pt x="601766" y="0"/>
                </a:lnTo>
                <a:lnTo>
                  <a:pt x="601766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617130" y="3755160"/>
            <a:ext cx="5417190" cy="5540474"/>
          </a:xfrm>
          <a:custGeom>
            <a:avLst/>
            <a:gdLst/>
            <a:ahLst/>
            <a:cxnLst/>
            <a:rect l="l" t="t" r="r" b="b"/>
            <a:pathLst>
              <a:path w="5417190" h="5540474">
                <a:moveTo>
                  <a:pt x="0" y="0"/>
                </a:moveTo>
                <a:lnTo>
                  <a:pt x="5417191" y="0"/>
                </a:lnTo>
                <a:lnTo>
                  <a:pt x="5417191" y="5540473"/>
                </a:lnTo>
                <a:lnTo>
                  <a:pt x="0" y="5540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6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6349089" y="3755160"/>
            <a:ext cx="5419259" cy="5540474"/>
          </a:xfrm>
          <a:custGeom>
            <a:avLst/>
            <a:gdLst/>
            <a:ahLst/>
            <a:cxnLst/>
            <a:rect l="l" t="t" r="r" b="b"/>
            <a:pathLst>
              <a:path w="5419259" h="5540474">
                <a:moveTo>
                  <a:pt x="0" y="0"/>
                </a:moveTo>
                <a:lnTo>
                  <a:pt x="5419259" y="0"/>
                </a:lnTo>
                <a:lnTo>
                  <a:pt x="5419259" y="5540473"/>
                </a:lnTo>
                <a:lnTo>
                  <a:pt x="0" y="55404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48" r="-449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082673" y="3755160"/>
            <a:ext cx="5690317" cy="5540474"/>
          </a:xfrm>
          <a:custGeom>
            <a:avLst/>
            <a:gdLst/>
            <a:ahLst/>
            <a:cxnLst/>
            <a:rect l="l" t="t" r="r" b="b"/>
            <a:pathLst>
              <a:path w="5690317" h="5540474">
                <a:moveTo>
                  <a:pt x="0" y="0"/>
                </a:moveTo>
                <a:lnTo>
                  <a:pt x="5690317" y="0"/>
                </a:lnTo>
                <a:lnTo>
                  <a:pt x="5690317" y="5540473"/>
                </a:lnTo>
                <a:lnTo>
                  <a:pt x="0" y="55404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35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028700" y="1070627"/>
            <a:ext cx="6356016" cy="1005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5599" b="1">
                <a:solidFill>
                  <a:srgbClr val="C7B6A4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SCATTER PLOTS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17130" y="2809010"/>
            <a:ext cx="9763637" cy="49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1">
                <a:solidFill>
                  <a:srgbClr val="C7B6A4"/>
                </a:solidFill>
                <a:latin typeface="Agrandir Bold"/>
                <a:ea typeface="Agrandir Bold"/>
                <a:cs typeface="Agrandir Bold"/>
                <a:sym typeface="Agrandir Bold"/>
              </a:rPr>
              <a:t>1 Bedroom Gross Rent vs Possible Predictors: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32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07779" y="765304"/>
            <a:ext cx="13072442" cy="1423596"/>
            <a:chOff x="0" y="0"/>
            <a:chExt cx="3442948" cy="3749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42948" cy="374939"/>
            </a:xfrm>
            <a:custGeom>
              <a:avLst/>
              <a:gdLst/>
              <a:ahLst/>
              <a:cxnLst/>
              <a:rect l="l" t="t" r="r" b="b"/>
              <a:pathLst>
                <a:path w="3442948" h="374939">
                  <a:moveTo>
                    <a:pt x="0" y="0"/>
                  </a:moveTo>
                  <a:lnTo>
                    <a:pt x="3442948" y="0"/>
                  </a:lnTo>
                  <a:lnTo>
                    <a:pt x="3442948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3442948" cy="460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607779" y="765304"/>
            <a:ext cx="1547356" cy="1423596"/>
            <a:chOff x="0" y="0"/>
            <a:chExt cx="407534" cy="3749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7534" cy="374939"/>
            </a:xfrm>
            <a:custGeom>
              <a:avLst/>
              <a:gdLst/>
              <a:ahLst/>
              <a:cxnLst/>
              <a:rect l="l" t="t" r="r" b="b"/>
              <a:pathLst>
                <a:path w="407534" h="374939">
                  <a:moveTo>
                    <a:pt x="0" y="0"/>
                  </a:moveTo>
                  <a:lnTo>
                    <a:pt x="407534" y="0"/>
                  </a:lnTo>
                  <a:lnTo>
                    <a:pt x="407534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407534" cy="460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132865" y="765304"/>
            <a:ext cx="1547356" cy="1423596"/>
            <a:chOff x="0" y="0"/>
            <a:chExt cx="407534" cy="37493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7534" cy="374939"/>
            </a:xfrm>
            <a:custGeom>
              <a:avLst/>
              <a:gdLst/>
              <a:ahLst/>
              <a:cxnLst/>
              <a:rect l="l" t="t" r="r" b="b"/>
              <a:pathLst>
                <a:path w="407534" h="374939">
                  <a:moveTo>
                    <a:pt x="0" y="0"/>
                  </a:moveTo>
                  <a:lnTo>
                    <a:pt x="407534" y="0"/>
                  </a:lnTo>
                  <a:lnTo>
                    <a:pt x="407534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407534" cy="460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2778635"/>
            <a:ext cx="7133920" cy="5619004"/>
            <a:chOff x="0" y="0"/>
            <a:chExt cx="1878893" cy="147990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78893" cy="1479902"/>
            </a:xfrm>
            <a:custGeom>
              <a:avLst/>
              <a:gdLst/>
              <a:ahLst/>
              <a:cxnLst/>
              <a:rect l="l" t="t" r="r" b="b"/>
              <a:pathLst>
                <a:path w="1878893" h="1479902">
                  <a:moveTo>
                    <a:pt x="0" y="0"/>
                  </a:moveTo>
                  <a:lnTo>
                    <a:pt x="1878893" y="0"/>
                  </a:lnTo>
                  <a:lnTo>
                    <a:pt x="1878893" y="1479902"/>
                  </a:lnTo>
                  <a:lnTo>
                    <a:pt x="0" y="1479902"/>
                  </a:lnTo>
                  <a:close/>
                </a:path>
              </a:pathLst>
            </a:custGeom>
            <a:solidFill>
              <a:srgbClr val="C7B6A4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1878893" cy="1565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144000" y="2778635"/>
            <a:ext cx="7084516" cy="5619004"/>
            <a:chOff x="0" y="0"/>
            <a:chExt cx="1865881" cy="147990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65881" cy="1479902"/>
            </a:xfrm>
            <a:custGeom>
              <a:avLst/>
              <a:gdLst/>
              <a:ahLst/>
              <a:cxnLst/>
              <a:rect l="l" t="t" r="r" b="b"/>
              <a:pathLst>
                <a:path w="1865881" h="1479902">
                  <a:moveTo>
                    <a:pt x="0" y="0"/>
                  </a:moveTo>
                  <a:lnTo>
                    <a:pt x="1865881" y="0"/>
                  </a:lnTo>
                  <a:lnTo>
                    <a:pt x="1865881" y="1479902"/>
                  </a:lnTo>
                  <a:lnTo>
                    <a:pt x="0" y="1479902"/>
                  </a:lnTo>
                  <a:close/>
                </a:path>
              </a:pathLst>
            </a:custGeom>
            <a:solidFill>
              <a:srgbClr val="C7B6A4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85725"/>
              <a:ext cx="1865881" cy="1565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8841294" y="2630984"/>
            <a:ext cx="7078523" cy="5524701"/>
          </a:xfrm>
          <a:custGeom>
            <a:avLst/>
            <a:gdLst/>
            <a:ahLst/>
            <a:cxnLst/>
            <a:rect l="l" t="t" r="r" b="b"/>
            <a:pathLst>
              <a:path w="7078523" h="5524701">
                <a:moveTo>
                  <a:pt x="0" y="0"/>
                </a:moveTo>
                <a:lnTo>
                  <a:pt x="7078523" y="0"/>
                </a:lnTo>
                <a:lnTo>
                  <a:pt x="7078523" y="5524702"/>
                </a:lnTo>
                <a:lnTo>
                  <a:pt x="0" y="55247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824373" y="2631151"/>
            <a:ext cx="7078310" cy="5524535"/>
          </a:xfrm>
          <a:custGeom>
            <a:avLst/>
            <a:gdLst/>
            <a:ahLst/>
            <a:cxnLst/>
            <a:rect l="l" t="t" r="r" b="b"/>
            <a:pathLst>
              <a:path w="7078310" h="5524535">
                <a:moveTo>
                  <a:pt x="0" y="0"/>
                </a:moveTo>
                <a:lnTo>
                  <a:pt x="7078310" y="0"/>
                </a:lnTo>
                <a:lnTo>
                  <a:pt x="7078310" y="5524535"/>
                </a:lnTo>
                <a:lnTo>
                  <a:pt x="0" y="55245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4883013" y="1124676"/>
            <a:ext cx="8521973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>
                <a:solidFill>
                  <a:srgbClr val="C7B6A4"/>
                </a:solidFill>
                <a:latin typeface="The Seasons"/>
                <a:ea typeface="The Seasons"/>
                <a:cs typeface="The Seasons"/>
                <a:sym typeface="The Seasons"/>
              </a:rPr>
              <a:t>MOST RECENT YEAR (2023)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24373" y="8642985"/>
            <a:ext cx="7404114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b="1">
                <a:solidFill>
                  <a:srgbClr val="C7B6A4"/>
                </a:solidFill>
                <a:latin typeface="Agrandir Bold"/>
                <a:ea typeface="Agrandir Bold"/>
                <a:cs typeface="Agrandir Bold"/>
                <a:sym typeface="Agrandir Bold"/>
              </a:rPr>
              <a:t>Three Highest Zip Codes:</a:t>
            </a:r>
            <a:r>
              <a:rPr lang="en-US" sz="1500">
                <a:solidFill>
                  <a:srgbClr val="C7B6A4"/>
                </a:solidFill>
                <a:latin typeface="Agrandir"/>
                <a:ea typeface="Agrandir"/>
                <a:cs typeface="Agrandir"/>
                <a:sym typeface="Agrandir"/>
              </a:rPr>
              <a:t> Riverdale &amp; Fieldston (10471), City Island (10464),  Throggs Neck, Country Club, and Edgewater Park (10465 )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841294" y="8642985"/>
            <a:ext cx="7461328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b="1">
                <a:solidFill>
                  <a:srgbClr val="C7B6A4"/>
                </a:solidFill>
                <a:latin typeface="Agrandir Bold"/>
                <a:ea typeface="Agrandir Bold"/>
                <a:cs typeface="Agrandir Bold"/>
                <a:sym typeface="Agrandir Bold"/>
              </a:rPr>
              <a:t>Three HIghest Zip Codes: </a:t>
            </a:r>
            <a:r>
              <a:rPr lang="en-US" sz="1500">
                <a:solidFill>
                  <a:srgbClr val="C7B6A4"/>
                </a:solidFill>
                <a:latin typeface="Agrandir"/>
                <a:ea typeface="Agrandir"/>
                <a:cs typeface="Agrandir"/>
                <a:sym typeface="Agrandir"/>
              </a:rPr>
              <a:t>City Island (10464),  Throggs Neck, Country Club, and Edgewater Park (10465 ), Pelham Gardens, Baychester, Bronx Park (10461)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24373" y="9385935"/>
            <a:ext cx="7404114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b="1">
                <a:solidFill>
                  <a:srgbClr val="C7B6A4"/>
                </a:solidFill>
                <a:latin typeface="Agrandir Bold"/>
                <a:ea typeface="Agrandir Bold"/>
                <a:cs typeface="Agrandir Bold"/>
                <a:sym typeface="Agrandir Bold"/>
              </a:rPr>
              <a:t>Three Lowest Zip Codes:</a:t>
            </a:r>
            <a:r>
              <a:rPr lang="en-US" sz="1500">
                <a:solidFill>
                  <a:srgbClr val="C7B6A4"/>
                </a:solidFill>
                <a:latin typeface="Agrandir"/>
                <a:ea typeface="Agrandir"/>
                <a:cs typeface="Agrandir"/>
                <a:sym typeface="Agrandir"/>
              </a:rPr>
              <a:t> Melrose (10456), Longwood, Mott Haven, and Morrisania (10455), Morris Heights (10453)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841294" y="9385935"/>
            <a:ext cx="7461328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b="1">
                <a:solidFill>
                  <a:srgbClr val="C7B6A4"/>
                </a:solidFill>
                <a:latin typeface="Agrandir Bold"/>
                <a:ea typeface="Agrandir Bold"/>
                <a:cs typeface="Agrandir Bold"/>
                <a:sym typeface="Agrandir Bold"/>
              </a:rPr>
              <a:t>Three Lowest Zip Codes: </a:t>
            </a:r>
            <a:r>
              <a:rPr lang="en-US" sz="1500">
                <a:solidFill>
                  <a:srgbClr val="C7B6A4"/>
                </a:solidFill>
                <a:latin typeface="Agrandir"/>
                <a:ea typeface="Agrandir"/>
                <a:cs typeface="Agrandir"/>
                <a:sym typeface="Agrandir"/>
              </a:rPr>
              <a:t>Mott Haven (10454), Longwood, Mott Haven, and Morrisania neighborhoods (10455), Soundview and Clason Point (10473)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32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4635" y="1028700"/>
            <a:ext cx="17573935" cy="8229600"/>
            <a:chOff x="0" y="0"/>
            <a:chExt cx="4628526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28526" cy="2167467"/>
            </a:xfrm>
            <a:custGeom>
              <a:avLst/>
              <a:gdLst/>
              <a:ahLst/>
              <a:cxnLst/>
              <a:rect l="l" t="t" r="r" b="b"/>
              <a:pathLst>
                <a:path w="4628526" h="2167467">
                  <a:moveTo>
                    <a:pt x="0" y="0"/>
                  </a:moveTo>
                  <a:lnTo>
                    <a:pt x="4628526" y="0"/>
                  </a:lnTo>
                  <a:lnTo>
                    <a:pt x="46285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4628526" cy="2253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22550" y="-770804"/>
            <a:ext cx="6079365" cy="3408507"/>
            <a:chOff x="0" y="0"/>
            <a:chExt cx="1601150" cy="8977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01150" cy="897714"/>
            </a:xfrm>
            <a:custGeom>
              <a:avLst/>
              <a:gdLst/>
              <a:ahLst/>
              <a:cxnLst/>
              <a:rect l="l" t="t" r="r" b="b"/>
              <a:pathLst>
                <a:path w="1601150" h="897714">
                  <a:moveTo>
                    <a:pt x="0" y="0"/>
                  </a:moveTo>
                  <a:lnTo>
                    <a:pt x="1601150" y="0"/>
                  </a:lnTo>
                  <a:lnTo>
                    <a:pt x="1601150" y="897714"/>
                  </a:lnTo>
                  <a:lnTo>
                    <a:pt x="0" y="8977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1601150" cy="9834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21667" y="727817"/>
            <a:ext cx="601766" cy="601766"/>
          </a:xfrm>
          <a:custGeom>
            <a:avLst/>
            <a:gdLst/>
            <a:ahLst/>
            <a:cxnLst/>
            <a:rect l="l" t="t" r="r" b="b"/>
            <a:pathLst>
              <a:path w="601766" h="601766">
                <a:moveTo>
                  <a:pt x="0" y="0"/>
                </a:moveTo>
                <a:lnTo>
                  <a:pt x="601766" y="0"/>
                </a:lnTo>
                <a:lnTo>
                  <a:pt x="601766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301032" y="727817"/>
            <a:ext cx="601766" cy="601766"/>
          </a:xfrm>
          <a:custGeom>
            <a:avLst/>
            <a:gdLst/>
            <a:ahLst/>
            <a:cxnLst/>
            <a:rect l="l" t="t" r="r" b="b"/>
            <a:pathLst>
              <a:path w="601766" h="601766">
                <a:moveTo>
                  <a:pt x="0" y="0"/>
                </a:moveTo>
                <a:lnTo>
                  <a:pt x="601766" y="0"/>
                </a:lnTo>
                <a:lnTo>
                  <a:pt x="601766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22550" y="3665696"/>
            <a:ext cx="12351285" cy="5002271"/>
          </a:xfrm>
          <a:custGeom>
            <a:avLst/>
            <a:gdLst/>
            <a:ahLst/>
            <a:cxnLst/>
            <a:rect l="l" t="t" r="r" b="b"/>
            <a:pathLst>
              <a:path w="12351285" h="5002271">
                <a:moveTo>
                  <a:pt x="0" y="0"/>
                </a:moveTo>
                <a:lnTo>
                  <a:pt x="12351285" y="0"/>
                </a:lnTo>
                <a:lnTo>
                  <a:pt x="12351285" y="5002270"/>
                </a:lnTo>
                <a:lnTo>
                  <a:pt x="0" y="50022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522550" y="2938622"/>
            <a:ext cx="9763637" cy="49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1">
                <a:solidFill>
                  <a:srgbClr val="C7B6A4"/>
                </a:solidFill>
                <a:latin typeface="Agrandir Bold"/>
                <a:ea typeface="Agrandir Bold"/>
                <a:cs typeface="Agrandir Bold"/>
                <a:sym typeface="Agrandir Bold"/>
              </a:rPr>
              <a:t>Summary statistics for gross rent prices by bedroom in 2023: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22550" y="1471988"/>
            <a:ext cx="600791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C7B6A4"/>
                </a:solidFill>
                <a:latin typeface="The Seasons"/>
                <a:ea typeface="The Seasons"/>
                <a:cs typeface="The Seasons"/>
                <a:sym typeface="The Seasons"/>
              </a:rPr>
              <a:t>MOST RECENT YEAR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32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4635" y="1028700"/>
            <a:ext cx="9458635" cy="8229600"/>
            <a:chOff x="0" y="0"/>
            <a:chExt cx="2491163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91163" cy="2167467"/>
            </a:xfrm>
            <a:custGeom>
              <a:avLst/>
              <a:gdLst/>
              <a:ahLst/>
              <a:cxnLst/>
              <a:rect l="l" t="t" r="r" b="b"/>
              <a:pathLst>
                <a:path w="2491163" h="2167467">
                  <a:moveTo>
                    <a:pt x="0" y="0"/>
                  </a:moveTo>
                  <a:lnTo>
                    <a:pt x="2491163" y="0"/>
                  </a:lnTo>
                  <a:lnTo>
                    <a:pt x="249116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2491163" cy="2253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612059" y="1028700"/>
            <a:ext cx="8229600" cy="8229600"/>
            <a:chOff x="0" y="0"/>
            <a:chExt cx="3282950" cy="32829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82950" cy="3282950"/>
            </a:xfrm>
            <a:custGeom>
              <a:avLst/>
              <a:gdLst/>
              <a:ahLst/>
              <a:cxnLst/>
              <a:rect l="l" t="t" r="r" b="b"/>
              <a:pathLst>
                <a:path w="3282950" h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750570"/>
                  </a:lnTo>
                  <a:lnTo>
                    <a:pt x="3282950" y="3282950"/>
                  </a:lnTo>
                  <a:lnTo>
                    <a:pt x="3282950" y="3282950"/>
                  </a:lnTo>
                  <a:lnTo>
                    <a:pt x="0" y="3282950"/>
                  </a:lnTo>
                  <a:lnTo>
                    <a:pt x="0" y="328295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6628" r="-2662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22550" y="3250672"/>
            <a:ext cx="6898992" cy="6035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 dirty="0">
                <a:solidFill>
                  <a:srgbClr val="C7B6A4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Objective:</a:t>
            </a:r>
            <a:r>
              <a:rPr lang="en-US" sz="1800" dirty="0">
                <a:solidFill>
                  <a:srgbClr val="C7B6A4"/>
                </a:solidFill>
                <a:latin typeface="Be Vietnam"/>
                <a:ea typeface="Be Vietnam"/>
                <a:cs typeface="Be Vietnam"/>
                <a:sym typeface="Be Vietnam"/>
              </a:rPr>
              <a:t> Identify variables most strongly correlated with increasing rent prices in the Bronx.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 dirty="0">
                <a:solidFill>
                  <a:srgbClr val="C7B6A4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Method:</a:t>
            </a:r>
            <a:r>
              <a:rPr lang="en-US" sz="1800" dirty="0">
                <a:solidFill>
                  <a:srgbClr val="C7B6A4"/>
                </a:solidFill>
                <a:latin typeface="Be Vietnam"/>
                <a:ea typeface="Be Vietnam"/>
                <a:cs typeface="Be Vietnam"/>
                <a:sym typeface="Be Vietnam"/>
              </a:rPr>
              <a:t> Run a linear regression model with rent prices as the dependent variable.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 dirty="0">
                <a:solidFill>
                  <a:srgbClr val="C7B6A4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Independent Variables:</a:t>
            </a:r>
          </a:p>
          <a:p>
            <a:pPr marL="777240" lvl="2" indent="-259080" algn="l">
              <a:lnSpc>
                <a:spcPts val="2520"/>
              </a:lnSpc>
              <a:buFont typeface="Arial"/>
              <a:buChar char="⚬"/>
            </a:pPr>
            <a:r>
              <a:rPr lang="en-US" sz="1800" dirty="0">
                <a:solidFill>
                  <a:srgbClr val="C7B6A4"/>
                </a:solidFill>
                <a:latin typeface="Be Vietnam"/>
                <a:ea typeface="Be Vietnam"/>
                <a:cs typeface="Be Vietnam"/>
                <a:sym typeface="Be Vietnam"/>
              </a:rPr>
              <a:t>Race and ethnicity</a:t>
            </a:r>
          </a:p>
          <a:p>
            <a:pPr marL="777240" lvl="2" indent="-259080" algn="l">
              <a:lnSpc>
                <a:spcPts val="2520"/>
              </a:lnSpc>
              <a:buFont typeface="Arial"/>
              <a:buChar char="⚬"/>
            </a:pPr>
            <a:r>
              <a:rPr lang="en-US" sz="1800" dirty="0">
                <a:solidFill>
                  <a:srgbClr val="C7B6A4"/>
                </a:solidFill>
                <a:latin typeface="Be Vietnam"/>
                <a:ea typeface="Be Vietnam"/>
                <a:cs typeface="Be Vietnam"/>
                <a:sym typeface="Be Vietnam"/>
              </a:rPr>
              <a:t>Age distribution</a:t>
            </a:r>
          </a:p>
          <a:p>
            <a:pPr marL="777240" lvl="2" indent="-259080" algn="l">
              <a:lnSpc>
                <a:spcPts val="2520"/>
              </a:lnSpc>
              <a:buFont typeface="Arial"/>
              <a:buChar char="⚬"/>
            </a:pPr>
            <a:r>
              <a:rPr lang="en-US" sz="1800" dirty="0">
                <a:solidFill>
                  <a:srgbClr val="C7B6A4"/>
                </a:solidFill>
                <a:latin typeface="Be Vietnam"/>
                <a:ea typeface="Be Vietnam"/>
                <a:cs typeface="Be Vietnam"/>
                <a:sym typeface="Be Vietnam"/>
              </a:rPr>
              <a:t>Citizenship status</a:t>
            </a:r>
          </a:p>
          <a:p>
            <a:pPr marL="777240" lvl="2" indent="-259080" algn="l">
              <a:lnSpc>
                <a:spcPts val="2520"/>
              </a:lnSpc>
              <a:buFont typeface="Arial"/>
              <a:buChar char="⚬"/>
            </a:pPr>
            <a:r>
              <a:rPr lang="en-US" sz="1800" dirty="0">
                <a:solidFill>
                  <a:srgbClr val="C7B6A4"/>
                </a:solidFill>
                <a:latin typeface="Be Vietnam"/>
                <a:ea typeface="Be Vietnam"/>
                <a:cs typeface="Be Vietnam"/>
                <a:sym typeface="Be Vietnam"/>
              </a:rPr>
              <a:t>Income levels</a:t>
            </a:r>
          </a:p>
          <a:p>
            <a:pPr marL="777240" lvl="2" indent="-259080" algn="l">
              <a:lnSpc>
                <a:spcPts val="2520"/>
              </a:lnSpc>
              <a:buFont typeface="Arial"/>
              <a:buChar char="⚬"/>
            </a:pPr>
            <a:r>
              <a:rPr lang="en-US" sz="1800" dirty="0">
                <a:solidFill>
                  <a:srgbClr val="C7B6A4"/>
                </a:solidFill>
                <a:latin typeface="Be Vietnam"/>
                <a:ea typeface="Be Vietnam"/>
                <a:cs typeface="Be Vietnam"/>
                <a:sym typeface="Be Vietnam"/>
              </a:rPr>
              <a:t>Unemployment rates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 dirty="0">
                <a:solidFill>
                  <a:srgbClr val="C7B6A4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Analysis:</a:t>
            </a:r>
          </a:p>
          <a:p>
            <a:pPr marL="777240" lvl="2" indent="-259080" algn="l">
              <a:lnSpc>
                <a:spcPts val="2520"/>
              </a:lnSpc>
              <a:buFont typeface="Arial"/>
              <a:buChar char="⚬"/>
            </a:pPr>
            <a:r>
              <a:rPr lang="en-US" sz="1800" dirty="0">
                <a:solidFill>
                  <a:srgbClr val="C7B6A4"/>
                </a:solidFill>
                <a:latin typeface="Be Vietnam"/>
                <a:ea typeface="Be Vietnam"/>
                <a:cs typeface="Be Vietnam"/>
                <a:sym typeface="Be Vietnam"/>
              </a:rPr>
              <a:t>Examine the statistical significance of each variable.</a:t>
            </a:r>
          </a:p>
          <a:p>
            <a:pPr marL="777240" lvl="2" indent="-259080" algn="l">
              <a:lnSpc>
                <a:spcPts val="2520"/>
              </a:lnSpc>
              <a:buFont typeface="Arial"/>
              <a:buChar char="⚬"/>
            </a:pPr>
            <a:r>
              <a:rPr lang="en-US" sz="1800" dirty="0">
                <a:solidFill>
                  <a:srgbClr val="C7B6A4"/>
                </a:solidFill>
                <a:latin typeface="Be Vietnam"/>
                <a:ea typeface="Be Vietnam"/>
                <a:cs typeface="Be Vietnam"/>
                <a:sym typeface="Be Vietnam"/>
              </a:rPr>
              <a:t>Identify the strongest predictors of rent price changes.</a:t>
            </a:r>
          </a:p>
          <a:p>
            <a:pPr marL="777240" lvl="2" indent="-259080" algn="l">
              <a:lnSpc>
                <a:spcPts val="2520"/>
              </a:lnSpc>
              <a:buFont typeface="Arial"/>
              <a:buChar char="⚬"/>
            </a:pPr>
            <a:r>
              <a:rPr lang="en-US" sz="1800" dirty="0">
                <a:solidFill>
                  <a:srgbClr val="C7B6A4"/>
                </a:solidFill>
                <a:latin typeface="Be Vietnam"/>
                <a:ea typeface="Be Vietnam"/>
                <a:cs typeface="Be Vietnam"/>
                <a:sym typeface="Be Vietnam"/>
              </a:rPr>
              <a:t>Provide insights into demographic and economic trends driving rent increases.</a:t>
            </a:r>
          </a:p>
          <a:p>
            <a:pPr algn="l">
              <a:lnSpc>
                <a:spcPts val="2520"/>
              </a:lnSpc>
            </a:pPr>
            <a:endParaRPr lang="en-US" sz="1800" dirty="0">
              <a:solidFill>
                <a:srgbClr val="C7B6A4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dirty="0">
                <a:solidFill>
                  <a:srgbClr val="C7B6A4"/>
                </a:solidFill>
                <a:latin typeface="Be Vietnam"/>
                <a:ea typeface="Be Vietnam"/>
                <a:cs typeface="Be Vietnam"/>
                <a:sym typeface="Be Vietnam"/>
              </a:rPr>
              <a:t>Use time series models (ARIMA) to predict future gross rent prices</a:t>
            </a:r>
          </a:p>
          <a:p>
            <a:pPr algn="l">
              <a:lnSpc>
                <a:spcPts val="3079"/>
              </a:lnSpc>
            </a:pPr>
            <a:endParaRPr lang="en-US" sz="1800" dirty="0">
              <a:solidFill>
                <a:srgbClr val="C7B6A4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522550" y="-770804"/>
            <a:ext cx="6079365" cy="3408507"/>
            <a:chOff x="0" y="0"/>
            <a:chExt cx="1601150" cy="8977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01150" cy="897714"/>
            </a:xfrm>
            <a:custGeom>
              <a:avLst/>
              <a:gdLst/>
              <a:ahLst/>
              <a:cxnLst/>
              <a:rect l="l" t="t" r="r" b="b"/>
              <a:pathLst>
                <a:path w="1601150" h="897714">
                  <a:moveTo>
                    <a:pt x="0" y="0"/>
                  </a:moveTo>
                  <a:lnTo>
                    <a:pt x="1601150" y="0"/>
                  </a:lnTo>
                  <a:lnTo>
                    <a:pt x="1601150" y="897714"/>
                  </a:lnTo>
                  <a:lnTo>
                    <a:pt x="0" y="8977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1601150" cy="9834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894881" y="1294144"/>
            <a:ext cx="5294794" cy="962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599">
                <a:solidFill>
                  <a:srgbClr val="C7B6A4"/>
                </a:solidFill>
                <a:latin typeface="The Seasons"/>
                <a:ea typeface="The Seasons"/>
                <a:cs typeface="The Seasons"/>
                <a:sym typeface="The Seasons"/>
              </a:rPr>
              <a:t>MODELS</a:t>
            </a:r>
          </a:p>
        </p:txBody>
      </p:sp>
      <p:sp>
        <p:nvSpPr>
          <p:cNvPr id="12" name="Freeform 12"/>
          <p:cNvSpPr/>
          <p:nvPr/>
        </p:nvSpPr>
        <p:spPr>
          <a:xfrm>
            <a:off x="1221667" y="727817"/>
            <a:ext cx="601766" cy="601766"/>
          </a:xfrm>
          <a:custGeom>
            <a:avLst/>
            <a:gdLst/>
            <a:ahLst/>
            <a:cxnLst/>
            <a:rect l="l" t="t" r="r" b="b"/>
            <a:pathLst>
              <a:path w="601766" h="601766">
                <a:moveTo>
                  <a:pt x="0" y="0"/>
                </a:moveTo>
                <a:lnTo>
                  <a:pt x="601766" y="0"/>
                </a:lnTo>
                <a:lnTo>
                  <a:pt x="601766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7301032" y="727817"/>
            <a:ext cx="601766" cy="601766"/>
          </a:xfrm>
          <a:custGeom>
            <a:avLst/>
            <a:gdLst/>
            <a:ahLst/>
            <a:cxnLst/>
            <a:rect l="l" t="t" r="r" b="b"/>
            <a:pathLst>
              <a:path w="601766" h="601766">
                <a:moveTo>
                  <a:pt x="0" y="0"/>
                </a:moveTo>
                <a:lnTo>
                  <a:pt x="601766" y="0"/>
                </a:lnTo>
                <a:lnTo>
                  <a:pt x="601766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32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4635" y="1028700"/>
            <a:ext cx="9458635" cy="8229600"/>
            <a:chOff x="0" y="0"/>
            <a:chExt cx="2491163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91163" cy="2167467"/>
            </a:xfrm>
            <a:custGeom>
              <a:avLst/>
              <a:gdLst/>
              <a:ahLst/>
              <a:cxnLst/>
              <a:rect l="l" t="t" r="r" b="b"/>
              <a:pathLst>
                <a:path w="2491163" h="2167467">
                  <a:moveTo>
                    <a:pt x="0" y="0"/>
                  </a:moveTo>
                  <a:lnTo>
                    <a:pt x="2491163" y="0"/>
                  </a:lnTo>
                  <a:lnTo>
                    <a:pt x="249116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2491163" cy="2253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612059" y="1028700"/>
            <a:ext cx="8229600" cy="8229600"/>
            <a:chOff x="0" y="0"/>
            <a:chExt cx="3282950" cy="32829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82950" cy="3282950"/>
            </a:xfrm>
            <a:custGeom>
              <a:avLst/>
              <a:gdLst/>
              <a:ahLst/>
              <a:cxnLst/>
              <a:rect l="l" t="t" r="r" b="b"/>
              <a:pathLst>
                <a:path w="3282950" h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750570"/>
                  </a:lnTo>
                  <a:lnTo>
                    <a:pt x="3282950" y="3282950"/>
                  </a:lnTo>
                  <a:lnTo>
                    <a:pt x="3282950" y="3282950"/>
                  </a:lnTo>
                  <a:lnTo>
                    <a:pt x="0" y="3282950"/>
                  </a:lnTo>
                  <a:lnTo>
                    <a:pt x="0" y="328295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5968" r="-1583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482642" y="2983206"/>
            <a:ext cx="6898992" cy="5267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8286" lvl="1" algn="l">
              <a:lnSpc>
                <a:spcPts val="3220"/>
              </a:lnSpc>
            </a:pPr>
            <a:r>
              <a:rPr lang="en-US" sz="1700" b="1" dirty="0">
                <a:solidFill>
                  <a:schemeClr val="bg2">
                    <a:lumMod val="90000"/>
                  </a:schemeClr>
                </a:solidFill>
                <a:latin typeface="Be Vietnam"/>
                <a:ea typeface="Be Vietnam"/>
                <a:cs typeface="Be Vietnam"/>
                <a:sym typeface="Be Vietnam"/>
              </a:rPr>
              <a:t>Stakeholder Implications:</a:t>
            </a:r>
          </a:p>
          <a:p>
            <a:pPr marL="534036" lvl="1" indent="-285750" algn="l">
              <a:lnSpc>
                <a:spcPts val="322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90000"/>
                  </a:schemeClr>
                </a:solidFill>
                <a:latin typeface="Be Vietnam"/>
                <a:ea typeface="Be Vietnam"/>
                <a:cs typeface="Be Vietnam"/>
                <a:sym typeface="Be Vietnam"/>
              </a:rPr>
              <a:t>Bronx residents can make informed decisions about whether they can afford to continue living in their area or if they should consider relocating to more affordable neighborhoods.</a:t>
            </a:r>
          </a:p>
          <a:p>
            <a:pPr marL="248286" lvl="1" algn="l">
              <a:lnSpc>
                <a:spcPts val="3220"/>
              </a:lnSpc>
            </a:pPr>
            <a:r>
              <a:rPr lang="en-US" sz="1700" b="1" dirty="0">
                <a:solidFill>
                  <a:schemeClr val="bg2">
                    <a:lumMod val="90000"/>
                  </a:schemeClr>
                </a:solidFill>
                <a:latin typeface="Be Vietnam"/>
                <a:ea typeface="Be Vietnam"/>
                <a:cs typeface="Be Vietnam"/>
                <a:sym typeface="Be Vietnam"/>
              </a:rPr>
              <a:t>Ethical/Legal/Societal Implications: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1600" dirty="0">
                <a:solidFill>
                  <a:schemeClr val="bg2">
                    <a:lumMod val="90000"/>
                  </a:schemeClr>
                </a:solidFill>
                <a:latin typeface="Be Vietnam"/>
                <a:ea typeface="Be Vietnam"/>
                <a:cs typeface="Be Vietnam"/>
                <a:sym typeface="Be Vietnam"/>
              </a:rPr>
              <a:t>Policymakers can better understand the extent of gentrification and develop strategies to keep housing affordable for long-time residents, preventing displacement.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1600" dirty="0">
                <a:solidFill>
                  <a:schemeClr val="bg2">
                    <a:lumMod val="90000"/>
                  </a:schemeClr>
                </a:solidFill>
                <a:latin typeface="Be Vietnam"/>
                <a:ea typeface="Be Vietnam"/>
                <a:cs typeface="Be Vietnam"/>
                <a:sym typeface="Be Vietnam"/>
              </a:rPr>
              <a:t>Urban planners, housing advocates, and community organizations can leverage this data to push for equitable housing policies and sustainable development that prioritizes affordability and inclusivity.</a:t>
            </a:r>
          </a:p>
          <a:p>
            <a:pPr algn="l">
              <a:lnSpc>
                <a:spcPts val="3079"/>
              </a:lnSpc>
            </a:pPr>
            <a:endParaRPr lang="en-US" sz="1600" dirty="0">
              <a:solidFill>
                <a:srgbClr val="FFFFFF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522550" y="-770804"/>
            <a:ext cx="6079365" cy="3408507"/>
            <a:chOff x="0" y="0"/>
            <a:chExt cx="1601150" cy="8977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01150" cy="897714"/>
            </a:xfrm>
            <a:custGeom>
              <a:avLst/>
              <a:gdLst/>
              <a:ahLst/>
              <a:cxnLst/>
              <a:rect l="l" t="t" r="r" b="b"/>
              <a:pathLst>
                <a:path w="1601150" h="897714">
                  <a:moveTo>
                    <a:pt x="0" y="0"/>
                  </a:moveTo>
                  <a:lnTo>
                    <a:pt x="1601150" y="0"/>
                  </a:lnTo>
                  <a:lnTo>
                    <a:pt x="1601150" y="897714"/>
                  </a:lnTo>
                  <a:lnTo>
                    <a:pt x="0" y="8977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1601150" cy="9834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894881" y="1294144"/>
            <a:ext cx="5294794" cy="962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599">
                <a:solidFill>
                  <a:srgbClr val="C7B6A4"/>
                </a:solidFill>
                <a:latin typeface="The Seasons"/>
                <a:ea typeface="The Seasons"/>
                <a:cs typeface="The Seasons"/>
                <a:sym typeface="The Seasons"/>
              </a:rPr>
              <a:t>IMPLICATIONS</a:t>
            </a:r>
          </a:p>
        </p:txBody>
      </p:sp>
      <p:sp>
        <p:nvSpPr>
          <p:cNvPr id="12" name="Freeform 12"/>
          <p:cNvSpPr/>
          <p:nvPr/>
        </p:nvSpPr>
        <p:spPr>
          <a:xfrm>
            <a:off x="1221667" y="727817"/>
            <a:ext cx="601766" cy="601766"/>
          </a:xfrm>
          <a:custGeom>
            <a:avLst/>
            <a:gdLst/>
            <a:ahLst/>
            <a:cxnLst/>
            <a:rect l="l" t="t" r="r" b="b"/>
            <a:pathLst>
              <a:path w="601766" h="601766">
                <a:moveTo>
                  <a:pt x="0" y="0"/>
                </a:moveTo>
                <a:lnTo>
                  <a:pt x="601766" y="0"/>
                </a:lnTo>
                <a:lnTo>
                  <a:pt x="601766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7301032" y="727817"/>
            <a:ext cx="601766" cy="601766"/>
          </a:xfrm>
          <a:custGeom>
            <a:avLst/>
            <a:gdLst/>
            <a:ahLst/>
            <a:cxnLst/>
            <a:rect l="l" t="t" r="r" b="b"/>
            <a:pathLst>
              <a:path w="601766" h="601766">
                <a:moveTo>
                  <a:pt x="0" y="0"/>
                </a:moveTo>
                <a:lnTo>
                  <a:pt x="601766" y="0"/>
                </a:lnTo>
                <a:lnTo>
                  <a:pt x="601766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32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86662" y="3191670"/>
            <a:ext cx="9914675" cy="2833635"/>
            <a:chOff x="0" y="0"/>
            <a:chExt cx="2611273" cy="74630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11273" cy="746307"/>
            </a:xfrm>
            <a:custGeom>
              <a:avLst/>
              <a:gdLst/>
              <a:ahLst/>
              <a:cxnLst/>
              <a:rect l="l" t="t" r="r" b="b"/>
              <a:pathLst>
                <a:path w="2611273" h="746307">
                  <a:moveTo>
                    <a:pt x="0" y="0"/>
                  </a:moveTo>
                  <a:lnTo>
                    <a:pt x="2611273" y="0"/>
                  </a:lnTo>
                  <a:lnTo>
                    <a:pt x="2611273" y="746307"/>
                  </a:lnTo>
                  <a:lnTo>
                    <a:pt x="0" y="7463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2611273" cy="8320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412255" y="4019267"/>
            <a:ext cx="946349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C7B6A4"/>
                </a:solidFill>
                <a:latin typeface="The Seasons"/>
                <a:ea typeface="The Seasons"/>
                <a:cs typeface="The Seasons"/>
                <a:sym typeface="The Seasons"/>
              </a:rPr>
              <a:t>THANK YOU! QUESTIONS?</a:t>
            </a:r>
          </a:p>
        </p:txBody>
      </p:sp>
      <p:sp>
        <p:nvSpPr>
          <p:cNvPr id="6" name="Freeform 6"/>
          <p:cNvSpPr/>
          <p:nvPr/>
        </p:nvSpPr>
        <p:spPr>
          <a:xfrm>
            <a:off x="8441494" y="5143500"/>
            <a:ext cx="468337" cy="468337"/>
          </a:xfrm>
          <a:custGeom>
            <a:avLst/>
            <a:gdLst/>
            <a:ahLst/>
            <a:cxnLst/>
            <a:rect l="l" t="t" r="r" b="b"/>
            <a:pathLst>
              <a:path w="468337" h="468337">
                <a:moveTo>
                  <a:pt x="0" y="0"/>
                </a:moveTo>
                <a:lnTo>
                  <a:pt x="468337" y="0"/>
                </a:lnTo>
                <a:lnTo>
                  <a:pt x="468337" y="468337"/>
                </a:lnTo>
                <a:lnTo>
                  <a:pt x="0" y="4683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8909831" y="5143500"/>
            <a:ext cx="468337" cy="468337"/>
          </a:xfrm>
          <a:custGeom>
            <a:avLst/>
            <a:gdLst/>
            <a:ahLst/>
            <a:cxnLst/>
            <a:rect l="l" t="t" r="r" b="b"/>
            <a:pathLst>
              <a:path w="468337" h="468337">
                <a:moveTo>
                  <a:pt x="0" y="0"/>
                </a:moveTo>
                <a:lnTo>
                  <a:pt x="468338" y="0"/>
                </a:lnTo>
                <a:lnTo>
                  <a:pt x="468338" y="468337"/>
                </a:lnTo>
                <a:lnTo>
                  <a:pt x="0" y="4683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378169" y="5143500"/>
            <a:ext cx="468337" cy="468337"/>
          </a:xfrm>
          <a:custGeom>
            <a:avLst/>
            <a:gdLst/>
            <a:ahLst/>
            <a:cxnLst/>
            <a:rect l="l" t="t" r="r" b="b"/>
            <a:pathLst>
              <a:path w="468337" h="468337">
                <a:moveTo>
                  <a:pt x="0" y="0"/>
                </a:moveTo>
                <a:lnTo>
                  <a:pt x="468337" y="0"/>
                </a:lnTo>
                <a:lnTo>
                  <a:pt x="468337" y="468337"/>
                </a:lnTo>
                <a:lnTo>
                  <a:pt x="0" y="4683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3952494" y="5143500"/>
            <a:ext cx="468337" cy="468337"/>
          </a:xfrm>
          <a:custGeom>
            <a:avLst/>
            <a:gdLst/>
            <a:ahLst/>
            <a:cxnLst/>
            <a:rect l="l" t="t" r="r" b="b"/>
            <a:pathLst>
              <a:path w="468337" h="468337">
                <a:moveTo>
                  <a:pt x="0" y="0"/>
                </a:moveTo>
                <a:lnTo>
                  <a:pt x="468337" y="0"/>
                </a:lnTo>
                <a:lnTo>
                  <a:pt x="468337" y="468337"/>
                </a:lnTo>
                <a:lnTo>
                  <a:pt x="0" y="4683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867169" y="3560454"/>
            <a:ext cx="468337" cy="468337"/>
          </a:xfrm>
          <a:custGeom>
            <a:avLst/>
            <a:gdLst/>
            <a:ahLst/>
            <a:cxnLst/>
            <a:rect l="l" t="t" r="r" b="b"/>
            <a:pathLst>
              <a:path w="468337" h="468337">
                <a:moveTo>
                  <a:pt x="0" y="0"/>
                </a:moveTo>
                <a:lnTo>
                  <a:pt x="468337" y="0"/>
                </a:lnTo>
                <a:lnTo>
                  <a:pt x="468337" y="468338"/>
                </a:lnTo>
                <a:lnTo>
                  <a:pt x="0" y="468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32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73683" y="1028700"/>
            <a:ext cx="18016267" cy="8229600"/>
            <a:chOff x="0" y="0"/>
            <a:chExt cx="4745025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45025" cy="2167467"/>
            </a:xfrm>
            <a:custGeom>
              <a:avLst/>
              <a:gdLst/>
              <a:ahLst/>
              <a:cxnLst/>
              <a:rect l="l" t="t" r="r" b="b"/>
              <a:pathLst>
                <a:path w="4745025" h="2167467">
                  <a:moveTo>
                    <a:pt x="0" y="0"/>
                  </a:moveTo>
                  <a:lnTo>
                    <a:pt x="4745025" y="0"/>
                  </a:lnTo>
                  <a:lnTo>
                    <a:pt x="4745025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4745025" cy="2253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9969" y="-156924"/>
            <a:ext cx="1553720" cy="10600848"/>
            <a:chOff x="0" y="0"/>
            <a:chExt cx="409210" cy="27919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9210" cy="2791993"/>
            </a:xfrm>
            <a:custGeom>
              <a:avLst/>
              <a:gdLst/>
              <a:ahLst/>
              <a:cxnLst/>
              <a:rect l="l" t="t" r="r" b="b"/>
              <a:pathLst>
                <a:path w="409210" h="2791993">
                  <a:moveTo>
                    <a:pt x="0" y="0"/>
                  </a:moveTo>
                  <a:lnTo>
                    <a:pt x="409210" y="0"/>
                  </a:lnTo>
                  <a:lnTo>
                    <a:pt x="409210" y="2791993"/>
                  </a:lnTo>
                  <a:lnTo>
                    <a:pt x="0" y="2791993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409210" cy="2877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 rot="-5400000">
            <a:off x="-1191496" y="4829175"/>
            <a:ext cx="6197601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C7B6A4"/>
                </a:solidFill>
                <a:latin typeface="The Seasons"/>
                <a:ea typeface="The Seasons"/>
                <a:cs typeface="The Seasons"/>
                <a:sym typeface="The Seasons"/>
              </a:rPr>
              <a:t>TABLE OF CONTENTS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06434" y="2457227"/>
            <a:ext cx="3815724" cy="514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1">
                <a:solidFill>
                  <a:srgbClr val="C7B6A4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01. Research Question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06434" y="3412960"/>
            <a:ext cx="6032517" cy="514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1">
                <a:solidFill>
                  <a:srgbClr val="C7B6A4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02. Data Retrival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706434" y="4370539"/>
            <a:ext cx="4958789" cy="514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1">
                <a:solidFill>
                  <a:srgbClr val="C7B6A4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03. Exploratory Data Analysis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706434" y="5328119"/>
            <a:ext cx="4250239" cy="514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1">
                <a:solidFill>
                  <a:srgbClr val="C7B6A4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04. Models</a:t>
            </a:r>
          </a:p>
        </p:txBody>
      </p:sp>
      <p:sp>
        <p:nvSpPr>
          <p:cNvPr id="13" name="Freeform 13"/>
          <p:cNvSpPr/>
          <p:nvPr/>
        </p:nvSpPr>
        <p:spPr>
          <a:xfrm>
            <a:off x="16841702" y="4842617"/>
            <a:ext cx="601766" cy="601766"/>
          </a:xfrm>
          <a:custGeom>
            <a:avLst/>
            <a:gdLst/>
            <a:ahLst/>
            <a:cxnLst/>
            <a:rect l="l" t="t" r="r" b="b"/>
            <a:pathLst>
              <a:path w="601766" h="601766">
                <a:moveTo>
                  <a:pt x="0" y="0"/>
                </a:moveTo>
                <a:lnTo>
                  <a:pt x="601765" y="0"/>
                </a:lnTo>
                <a:lnTo>
                  <a:pt x="601765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2399819" y="4842617"/>
            <a:ext cx="601766" cy="601766"/>
          </a:xfrm>
          <a:custGeom>
            <a:avLst/>
            <a:gdLst/>
            <a:ahLst/>
            <a:cxnLst/>
            <a:rect l="l" t="t" r="r" b="b"/>
            <a:pathLst>
              <a:path w="601766" h="601766">
                <a:moveTo>
                  <a:pt x="0" y="0"/>
                </a:moveTo>
                <a:lnTo>
                  <a:pt x="601765" y="0"/>
                </a:lnTo>
                <a:lnTo>
                  <a:pt x="601765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839086" y="4842617"/>
            <a:ext cx="601766" cy="601766"/>
          </a:xfrm>
          <a:custGeom>
            <a:avLst/>
            <a:gdLst/>
            <a:ahLst/>
            <a:cxnLst/>
            <a:rect l="l" t="t" r="r" b="b"/>
            <a:pathLst>
              <a:path w="601766" h="601766">
                <a:moveTo>
                  <a:pt x="0" y="0"/>
                </a:moveTo>
                <a:lnTo>
                  <a:pt x="601766" y="0"/>
                </a:lnTo>
                <a:lnTo>
                  <a:pt x="601766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6841702" y="727817"/>
            <a:ext cx="601766" cy="601766"/>
          </a:xfrm>
          <a:custGeom>
            <a:avLst/>
            <a:gdLst/>
            <a:ahLst/>
            <a:cxnLst/>
            <a:rect l="l" t="t" r="r" b="b"/>
            <a:pathLst>
              <a:path w="601766" h="601766">
                <a:moveTo>
                  <a:pt x="0" y="0"/>
                </a:moveTo>
                <a:lnTo>
                  <a:pt x="601765" y="0"/>
                </a:lnTo>
                <a:lnTo>
                  <a:pt x="601765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9466813" y="727817"/>
            <a:ext cx="601766" cy="601766"/>
          </a:xfrm>
          <a:custGeom>
            <a:avLst/>
            <a:gdLst/>
            <a:ahLst/>
            <a:cxnLst/>
            <a:rect l="l" t="t" r="r" b="b"/>
            <a:pathLst>
              <a:path w="601766" h="601766">
                <a:moveTo>
                  <a:pt x="0" y="0"/>
                </a:moveTo>
                <a:lnTo>
                  <a:pt x="601765" y="0"/>
                </a:lnTo>
                <a:lnTo>
                  <a:pt x="601765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2399819" y="727817"/>
            <a:ext cx="601766" cy="601766"/>
          </a:xfrm>
          <a:custGeom>
            <a:avLst/>
            <a:gdLst/>
            <a:ahLst/>
            <a:cxnLst/>
            <a:rect l="l" t="t" r="r" b="b"/>
            <a:pathLst>
              <a:path w="601766" h="601766">
                <a:moveTo>
                  <a:pt x="0" y="0"/>
                </a:moveTo>
                <a:lnTo>
                  <a:pt x="601765" y="0"/>
                </a:lnTo>
                <a:lnTo>
                  <a:pt x="601765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839086" y="727817"/>
            <a:ext cx="601766" cy="601766"/>
          </a:xfrm>
          <a:custGeom>
            <a:avLst/>
            <a:gdLst/>
            <a:ahLst/>
            <a:cxnLst/>
            <a:rect l="l" t="t" r="r" b="b"/>
            <a:pathLst>
              <a:path w="601766" h="601766">
                <a:moveTo>
                  <a:pt x="0" y="0"/>
                </a:moveTo>
                <a:lnTo>
                  <a:pt x="601766" y="0"/>
                </a:lnTo>
                <a:lnTo>
                  <a:pt x="601766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6841702" y="8957417"/>
            <a:ext cx="601766" cy="601766"/>
          </a:xfrm>
          <a:custGeom>
            <a:avLst/>
            <a:gdLst/>
            <a:ahLst/>
            <a:cxnLst/>
            <a:rect l="l" t="t" r="r" b="b"/>
            <a:pathLst>
              <a:path w="601766" h="601766">
                <a:moveTo>
                  <a:pt x="0" y="0"/>
                </a:moveTo>
                <a:lnTo>
                  <a:pt x="601765" y="0"/>
                </a:lnTo>
                <a:lnTo>
                  <a:pt x="601765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9466813" y="8957417"/>
            <a:ext cx="601766" cy="601766"/>
          </a:xfrm>
          <a:custGeom>
            <a:avLst/>
            <a:gdLst/>
            <a:ahLst/>
            <a:cxnLst/>
            <a:rect l="l" t="t" r="r" b="b"/>
            <a:pathLst>
              <a:path w="601766" h="601766">
                <a:moveTo>
                  <a:pt x="0" y="0"/>
                </a:moveTo>
                <a:lnTo>
                  <a:pt x="601765" y="0"/>
                </a:lnTo>
                <a:lnTo>
                  <a:pt x="601765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2399819" y="8957417"/>
            <a:ext cx="601766" cy="601766"/>
          </a:xfrm>
          <a:custGeom>
            <a:avLst/>
            <a:gdLst/>
            <a:ahLst/>
            <a:cxnLst/>
            <a:rect l="l" t="t" r="r" b="b"/>
            <a:pathLst>
              <a:path w="601766" h="601766">
                <a:moveTo>
                  <a:pt x="0" y="0"/>
                </a:moveTo>
                <a:lnTo>
                  <a:pt x="601765" y="0"/>
                </a:lnTo>
                <a:lnTo>
                  <a:pt x="601765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839086" y="8957417"/>
            <a:ext cx="601766" cy="601766"/>
          </a:xfrm>
          <a:custGeom>
            <a:avLst/>
            <a:gdLst/>
            <a:ahLst/>
            <a:cxnLst/>
            <a:rect l="l" t="t" r="r" b="b"/>
            <a:pathLst>
              <a:path w="601766" h="601766">
                <a:moveTo>
                  <a:pt x="0" y="0"/>
                </a:moveTo>
                <a:lnTo>
                  <a:pt x="601766" y="0"/>
                </a:lnTo>
                <a:lnTo>
                  <a:pt x="601766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3706434" y="6285699"/>
            <a:ext cx="6333400" cy="514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1">
                <a:solidFill>
                  <a:srgbClr val="C7B6A4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05. Implications for Stakeholders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706434" y="7243278"/>
            <a:ext cx="6333400" cy="514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1">
                <a:solidFill>
                  <a:srgbClr val="C7B6A4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06. Ethical Implications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32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28700"/>
            <a:ext cx="9144000" cy="8229600"/>
            <a:chOff x="0" y="0"/>
            <a:chExt cx="2408296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167467"/>
            </a:xfrm>
            <a:custGeom>
              <a:avLst/>
              <a:gdLst/>
              <a:ahLst/>
              <a:cxnLst/>
              <a:rect l="l" t="t" r="r" b="b"/>
              <a:pathLst>
                <a:path w="2408296" h="2167467">
                  <a:moveTo>
                    <a:pt x="0" y="0"/>
                  </a:moveTo>
                  <a:lnTo>
                    <a:pt x="2408296" y="0"/>
                  </a:lnTo>
                  <a:lnTo>
                    <a:pt x="240829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2408296" cy="2253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515475" y="1028700"/>
            <a:ext cx="8229600" cy="8229600"/>
            <a:chOff x="0" y="0"/>
            <a:chExt cx="3282950" cy="32829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82950" cy="3282950"/>
            </a:xfrm>
            <a:custGeom>
              <a:avLst/>
              <a:gdLst/>
              <a:ahLst/>
              <a:cxnLst/>
              <a:rect l="l" t="t" r="r" b="b"/>
              <a:pathLst>
                <a:path w="3282950" h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750570"/>
                  </a:lnTo>
                  <a:lnTo>
                    <a:pt x="3282950" y="3282950"/>
                  </a:lnTo>
                  <a:lnTo>
                    <a:pt x="3282950" y="3282950"/>
                  </a:lnTo>
                  <a:lnTo>
                    <a:pt x="0" y="3282950"/>
                  </a:lnTo>
                  <a:lnTo>
                    <a:pt x="0" y="328295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6666" r="-1666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22550" y="3054964"/>
            <a:ext cx="4501999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C7B6A4"/>
                </a:solidFill>
                <a:latin typeface="The Seasons"/>
                <a:ea typeface="The Seasons"/>
                <a:cs typeface="The Seasons"/>
                <a:sym typeface="The Seasons"/>
              </a:rPr>
              <a:t>RESEARCH QUESTION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22550" y="4699613"/>
            <a:ext cx="4025520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C7B6A4"/>
                </a:solidFill>
                <a:latin typeface="The Seasons"/>
                <a:ea typeface="The Seasons"/>
                <a:cs typeface="The Seasons"/>
                <a:sym typeface="The Seasons"/>
              </a:rPr>
              <a:t>POSSIBLE FACTORS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22550" y="6306163"/>
            <a:ext cx="3854970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C7B6A4"/>
                </a:solidFill>
                <a:latin typeface="The Seasons"/>
                <a:ea typeface="The Seasons"/>
                <a:cs typeface="The Seasons"/>
                <a:sym typeface="The Seasons"/>
              </a:rPr>
              <a:t>GOALS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02596" y="6935432"/>
            <a:ext cx="6119273" cy="1878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Determine which ZIP codes in the Bronx have the highest gross rent prices and the fastest rent growth</a:t>
            </a:r>
          </a:p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Identifies key predictors of gross rent prices</a:t>
            </a:r>
          </a:p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Forecasts gross rent prices in the upcoming year</a:t>
            </a:r>
          </a:p>
          <a:p>
            <a:pPr algn="just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02596" y="5332708"/>
            <a:ext cx="6119273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Race &amp; Ethnicity, Age, Gender, Household Income, Unemployment Rates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22550" y="3726159"/>
            <a:ext cx="7276405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Which demographic, social, and economic factors strongly predict gross rent prices in the Bronx, New York?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22550" y="-1085129"/>
            <a:ext cx="6079365" cy="3785841"/>
            <a:chOff x="0" y="0"/>
            <a:chExt cx="1601150" cy="99709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01150" cy="997094"/>
            </a:xfrm>
            <a:custGeom>
              <a:avLst/>
              <a:gdLst/>
              <a:ahLst/>
              <a:cxnLst/>
              <a:rect l="l" t="t" r="r" b="b"/>
              <a:pathLst>
                <a:path w="1601150" h="997094">
                  <a:moveTo>
                    <a:pt x="0" y="0"/>
                  </a:moveTo>
                  <a:lnTo>
                    <a:pt x="1601150" y="0"/>
                  </a:lnTo>
                  <a:lnTo>
                    <a:pt x="1601150" y="997094"/>
                  </a:lnTo>
                  <a:lnTo>
                    <a:pt x="0" y="9970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85725"/>
              <a:ext cx="1601150" cy="1082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902918" y="1235183"/>
            <a:ext cx="5023528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4"/>
              </a:lnSpc>
            </a:pPr>
            <a:r>
              <a:rPr lang="en-US" sz="4500">
                <a:solidFill>
                  <a:srgbClr val="C7B6A4"/>
                </a:solidFill>
                <a:latin typeface="The Seasons"/>
                <a:ea typeface="The Seasons"/>
                <a:cs typeface="The Seasons"/>
                <a:sym typeface="The Seasons"/>
              </a:rPr>
              <a:t>RESEARCH QUESTION</a:t>
            </a:r>
          </a:p>
        </p:txBody>
      </p:sp>
      <p:sp>
        <p:nvSpPr>
          <p:cNvPr id="17" name="Freeform 17"/>
          <p:cNvSpPr/>
          <p:nvPr/>
        </p:nvSpPr>
        <p:spPr>
          <a:xfrm>
            <a:off x="1221667" y="727817"/>
            <a:ext cx="601766" cy="601766"/>
          </a:xfrm>
          <a:custGeom>
            <a:avLst/>
            <a:gdLst/>
            <a:ahLst/>
            <a:cxnLst/>
            <a:rect l="l" t="t" r="r" b="b"/>
            <a:pathLst>
              <a:path w="601766" h="601766">
                <a:moveTo>
                  <a:pt x="0" y="0"/>
                </a:moveTo>
                <a:lnTo>
                  <a:pt x="601766" y="0"/>
                </a:lnTo>
                <a:lnTo>
                  <a:pt x="601766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7301032" y="727817"/>
            <a:ext cx="601766" cy="601766"/>
          </a:xfrm>
          <a:custGeom>
            <a:avLst/>
            <a:gdLst/>
            <a:ahLst/>
            <a:cxnLst/>
            <a:rect l="l" t="t" r="r" b="b"/>
            <a:pathLst>
              <a:path w="601766" h="601766">
                <a:moveTo>
                  <a:pt x="0" y="0"/>
                </a:moveTo>
                <a:lnTo>
                  <a:pt x="601766" y="0"/>
                </a:lnTo>
                <a:lnTo>
                  <a:pt x="601766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32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18239" y="1783360"/>
            <a:ext cx="14651521" cy="7517802"/>
            <a:chOff x="0" y="0"/>
            <a:chExt cx="3858837" cy="19799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58837" cy="1979997"/>
            </a:xfrm>
            <a:custGeom>
              <a:avLst/>
              <a:gdLst/>
              <a:ahLst/>
              <a:cxnLst/>
              <a:rect l="l" t="t" r="r" b="b"/>
              <a:pathLst>
                <a:path w="3858837" h="1979997">
                  <a:moveTo>
                    <a:pt x="0" y="0"/>
                  </a:moveTo>
                  <a:lnTo>
                    <a:pt x="3858837" y="0"/>
                  </a:lnTo>
                  <a:lnTo>
                    <a:pt x="3858837" y="1979997"/>
                  </a:lnTo>
                  <a:lnTo>
                    <a:pt x="0" y="1979997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3858837" cy="20657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607779" y="985837"/>
            <a:ext cx="13072442" cy="1423596"/>
            <a:chOff x="0" y="0"/>
            <a:chExt cx="3442948" cy="3749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42948" cy="374939"/>
            </a:xfrm>
            <a:custGeom>
              <a:avLst/>
              <a:gdLst/>
              <a:ahLst/>
              <a:cxnLst/>
              <a:rect l="l" t="t" r="r" b="b"/>
              <a:pathLst>
                <a:path w="3442948" h="374939">
                  <a:moveTo>
                    <a:pt x="0" y="0"/>
                  </a:moveTo>
                  <a:lnTo>
                    <a:pt x="3442948" y="0"/>
                  </a:lnTo>
                  <a:lnTo>
                    <a:pt x="3442948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3442948" cy="460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607779" y="985837"/>
            <a:ext cx="1547356" cy="1423596"/>
            <a:chOff x="0" y="0"/>
            <a:chExt cx="407534" cy="37493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7534" cy="374939"/>
            </a:xfrm>
            <a:custGeom>
              <a:avLst/>
              <a:gdLst/>
              <a:ahLst/>
              <a:cxnLst/>
              <a:rect l="l" t="t" r="r" b="b"/>
              <a:pathLst>
                <a:path w="407534" h="374939">
                  <a:moveTo>
                    <a:pt x="0" y="0"/>
                  </a:moveTo>
                  <a:lnTo>
                    <a:pt x="407534" y="0"/>
                  </a:lnTo>
                  <a:lnTo>
                    <a:pt x="407534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407534" cy="460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132865" y="985837"/>
            <a:ext cx="1547356" cy="1423596"/>
            <a:chOff x="0" y="0"/>
            <a:chExt cx="407534" cy="37493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7534" cy="374939"/>
            </a:xfrm>
            <a:custGeom>
              <a:avLst/>
              <a:gdLst/>
              <a:ahLst/>
              <a:cxnLst/>
              <a:rect l="l" t="t" r="r" b="b"/>
              <a:pathLst>
                <a:path w="407534" h="374939">
                  <a:moveTo>
                    <a:pt x="0" y="0"/>
                  </a:moveTo>
                  <a:lnTo>
                    <a:pt x="407534" y="0"/>
                  </a:lnTo>
                  <a:lnTo>
                    <a:pt x="407534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407534" cy="460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168878" y="8355652"/>
            <a:ext cx="601766" cy="601766"/>
          </a:xfrm>
          <a:custGeom>
            <a:avLst/>
            <a:gdLst/>
            <a:ahLst/>
            <a:cxnLst/>
            <a:rect l="l" t="t" r="r" b="b"/>
            <a:pathLst>
              <a:path w="601766" h="601766">
                <a:moveTo>
                  <a:pt x="0" y="0"/>
                </a:moveTo>
                <a:lnTo>
                  <a:pt x="601765" y="0"/>
                </a:lnTo>
                <a:lnTo>
                  <a:pt x="601765" y="601765"/>
                </a:lnTo>
                <a:lnTo>
                  <a:pt x="0" y="60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6168878" y="2121498"/>
            <a:ext cx="601766" cy="601766"/>
          </a:xfrm>
          <a:custGeom>
            <a:avLst/>
            <a:gdLst/>
            <a:ahLst/>
            <a:cxnLst/>
            <a:rect l="l" t="t" r="r" b="b"/>
            <a:pathLst>
              <a:path w="601766" h="601766">
                <a:moveTo>
                  <a:pt x="0" y="0"/>
                </a:moveTo>
                <a:lnTo>
                  <a:pt x="601765" y="0"/>
                </a:lnTo>
                <a:lnTo>
                  <a:pt x="601765" y="601765"/>
                </a:lnTo>
                <a:lnTo>
                  <a:pt x="0" y="60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517357" y="8355652"/>
            <a:ext cx="601766" cy="601766"/>
          </a:xfrm>
          <a:custGeom>
            <a:avLst/>
            <a:gdLst/>
            <a:ahLst/>
            <a:cxnLst/>
            <a:rect l="l" t="t" r="r" b="b"/>
            <a:pathLst>
              <a:path w="601766" h="601766">
                <a:moveTo>
                  <a:pt x="0" y="0"/>
                </a:moveTo>
                <a:lnTo>
                  <a:pt x="601765" y="0"/>
                </a:lnTo>
                <a:lnTo>
                  <a:pt x="601765" y="601765"/>
                </a:lnTo>
                <a:lnTo>
                  <a:pt x="0" y="60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517357" y="1820615"/>
            <a:ext cx="601766" cy="601766"/>
          </a:xfrm>
          <a:custGeom>
            <a:avLst/>
            <a:gdLst/>
            <a:ahLst/>
            <a:cxnLst/>
            <a:rect l="l" t="t" r="r" b="b"/>
            <a:pathLst>
              <a:path w="601766" h="601766">
                <a:moveTo>
                  <a:pt x="0" y="0"/>
                </a:moveTo>
                <a:lnTo>
                  <a:pt x="601765" y="0"/>
                </a:lnTo>
                <a:lnTo>
                  <a:pt x="601765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5059573" y="1264248"/>
            <a:ext cx="8168854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C7B6A4"/>
                </a:solidFill>
                <a:latin typeface="The Seasons"/>
                <a:ea typeface="The Seasons"/>
                <a:cs typeface="The Seasons"/>
                <a:sym typeface="The Seasons"/>
              </a:rPr>
              <a:t>DATA RETRIVAL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607779" y="3373136"/>
            <a:ext cx="10602106" cy="3133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Source: U.S. Census Bureau, American Community Survey (ACS)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Datasets Used:</a:t>
            </a:r>
          </a:p>
          <a:p>
            <a:pPr marL="863601" lvl="2" indent="-287867" algn="just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Demographic and Housing Estimates</a:t>
            </a:r>
          </a:p>
          <a:p>
            <a:pPr marL="863601" lvl="2" indent="-287867" algn="just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Economic Characteristics</a:t>
            </a:r>
          </a:p>
          <a:p>
            <a:pPr marL="863601" lvl="2" indent="-287867" algn="just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Median Gross Rent Prices by # of Bedrooms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Timeframe: 2016–2023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Scope: 25 ZIP codes in the Bronx, NY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Final Dataset: 200 rows, 40 columns</a:t>
            </a:r>
          </a:p>
          <a:p>
            <a:pPr algn="just">
              <a:lnSpc>
                <a:spcPts val="2520"/>
              </a:lnSpc>
            </a:pPr>
            <a:endParaRPr lang="en-US" sz="2000">
              <a:solidFill>
                <a:srgbClr val="FFFFFF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626829" y="2832032"/>
            <a:ext cx="5761432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C7B6A4"/>
                </a:solidFill>
                <a:latin typeface="Agrandir Bold"/>
                <a:ea typeface="Agrandir Bold"/>
                <a:cs typeface="Agrandir Bold"/>
                <a:sym typeface="Agrandir Bold"/>
              </a:rPr>
              <a:t>U.S. Census American Community Survey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607779" y="6582426"/>
            <a:ext cx="5761432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C7B6A4"/>
                </a:solidFill>
                <a:latin typeface="Agrandir Bold"/>
                <a:ea typeface="Agrandir Bold"/>
                <a:cs typeface="Agrandir Bold"/>
                <a:sym typeface="Agrandir Bold"/>
              </a:rPr>
              <a:t>Methodology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607779" y="7122175"/>
            <a:ext cx="12298764" cy="207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Download the dataset for each year (8) for each survey (3)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Reformat each dataset so that it can be imported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Concatenate yearly datasets for each survey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Merge all 3 survey datasets into a final dataset using inner join on zip code and year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Custom columns: calculated racial &amp; ethnic group percentages and unemployment rate</a:t>
            </a:r>
          </a:p>
          <a:p>
            <a:pPr algn="just">
              <a:lnSpc>
                <a:spcPts val="2520"/>
              </a:lnSpc>
            </a:pPr>
            <a:endParaRPr lang="en-US" sz="2000">
              <a:solidFill>
                <a:srgbClr val="FFFFFF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32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18239" y="1783360"/>
            <a:ext cx="14651521" cy="7517802"/>
            <a:chOff x="0" y="0"/>
            <a:chExt cx="3858837" cy="19799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58837" cy="1979997"/>
            </a:xfrm>
            <a:custGeom>
              <a:avLst/>
              <a:gdLst/>
              <a:ahLst/>
              <a:cxnLst/>
              <a:rect l="l" t="t" r="r" b="b"/>
              <a:pathLst>
                <a:path w="3858837" h="1979997">
                  <a:moveTo>
                    <a:pt x="0" y="0"/>
                  </a:moveTo>
                  <a:lnTo>
                    <a:pt x="3858837" y="0"/>
                  </a:lnTo>
                  <a:lnTo>
                    <a:pt x="3858837" y="1979997"/>
                  </a:lnTo>
                  <a:lnTo>
                    <a:pt x="0" y="1979997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3858837" cy="20657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607779" y="985837"/>
            <a:ext cx="13072442" cy="1423596"/>
            <a:chOff x="0" y="0"/>
            <a:chExt cx="3442948" cy="3749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42948" cy="374939"/>
            </a:xfrm>
            <a:custGeom>
              <a:avLst/>
              <a:gdLst/>
              <a:ahLst/>
              <a:cxnLst/>
              <a:rect l="l" t="t" r="r" b="b"/>
              <a:pathLst>
                <a:path w="3442948" h="374939">
                  <a:moveTo>
                    <a:pt x="0" y="0"/>
                  </a:moveTo>
                  <a:lnTo>
                    <a:pt x="3442948" y="0"/>
                  </a:lnTo>
                  <a:lnTo>
                    <a:pt x="3442948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3442948" cy="460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607779" y="985837"/>
            <a:ext cx="1547356" cy="1423596"/>
            <a:chOff x="0" y="0"/>
            <a:chExt cx="407534" cy="37493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7534" cy="374939"/>
            </a:xfrm>
            <a:custGeom>
              <a:avLst/>
              <a:gdLst/>
              <a:ahLst/>
              <a:cxnLst/>
              <a:rect l="l" t="t" r="r" b="b"/>
              <a:pathLst>
                <a:path w="407534" h="374939">
                  <a:moveTo>
                    <a:pt x="0" y="0"/>
                  </a:moveTo>
                  <a:lnTo>
                    <a:pt x="407534" y="0"/>
                  </a:lnTo>
                  <a:lnTo>
                    <a:pt x="407534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407534" cy="460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132865" y="985837"/>
            <a:ext cx="1547356" cy="1423596"/>
            <a:chOff x="0" y="0"/>
            <a:chExt cx="407534" cy="37493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7534" cy="374939"/>
            </a:xfrm>
            <a:custGeom>
              <a:avLst/>
              <a:gdLst/>
              <a:ahLst/>
              <a:cxnLst/>
              <a:rect l="l" t="t" r="r" b="b"/>
              <a:pathLst>
                <a:path w="407534" h="374939">
                  <a:moveTo>
                    <a:pt x="0" y="0"/>
                  </a:moveTo>
                  <a:lnTo>
                    <a:pt x="407534" y="0"/>
                  </a:lnTo>
                  <a:lnTo>
                    <a:pt x="407534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407534" cy="460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168878" y="8355652"/>
            <a:ext cx="601766" cy="601766"/>
          </a:xfrm>
          <a:custGeom>
            <a:avLst/>
            <a:gdLst/>
            <a:ahLst/>
            <a:cxnLst/>
            <a:rect l="l" t="t" r="r" b="b"/>
            <a:pathLst>
              <a:path w="601766" h="601766">
                <a:moveTo>
                  <a:pt x="0" y="0"/>
                </a:moveTo>
                <a:lnTo>
                  <a:pt x="601765" y="0"/>
                </a:lnTo>
                <a:lnTo>
                  <a:pt x="601765" y="601765"/>
                </a:lnTo>
                <a:lnTo>
                  <a:pt x="0" y="60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6168878" y="2121498"/>
            <a:ext cx="601766" cy="601766"/>
          </a:xfrm>
          <a:custGeom>
            <a:avLst/>
            <a:gdLst/>
            <a:ahLst/>
            <a:cxnLst/>
            <a:rect l="l" t="t" r="r" b="b"/>
            <a:pathLst>
              <a:path w="601766" h="601766">
                <a:moveTo>
                  <a:pt x="0" y="0"/>
                </a:moveTo>
                <a:lnTo>
                  <a:pt x="601765" y="0"/>
                </a:lnTo>
                <a:lnTo>
                  <a:pt x="601765" y="601765"/>
                </a:lnTo>
                <a:lnTo>
                  <a:pt x="0" y="60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517357" y="8355652"/>
            <a:ext cx="601766" cy="601766"/>
          </a:xfrm>
          <a:custGeom>
            <a:avLst/>
            <a:gdLst/>
            <a:ahLst/>
            <a:cxnLst/>
            <a:rect l="l" t="t" r="r" b="b"/>
            <a:pathLst>
              <a:path w="601766" h="601766">
                <a:moveTo>
                  <a:pt x="0" y="0"/>
                </a:moveTo>
                <a:lnTo>
                  <a:pt x="601765" y="0"/>
                </a:lnTo>
                <a:lnTo>
                  <a:pt x="601765" y="601765"/>
                </a:lnTo>
                <a:lnTo>
                  <a:pt x="0" y="60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517357" y="1820615"/>
            <a:ext cx="601766" cy="601766"/>
          </a:xfrm>
          <a:custGeom>
            <a:avLst/>
            <a:gdLst/>
            <a:ahLst/>
            <a:cxnLst/>
            <a:rect l="l" t="t" r="r" b="b"/>
            <a:pathLst>
              <a:path w="601766" h="601766">
                <a:moveTo>
                  <a:pt x="0" y="0"/>
                </a:moveTo>
                <a:lnTo>
                  <a:pt x="601765" y="0"/>
                </a:lnTo>
                <a:lnTo>
                  <a:pt x="601765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5059573" y="1264248"/>
            <a:ext cx="8168854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C7B6A4"/>
                </a:solidFill>
                <a:latin typeface="The Seasons"/>
                <a:ea typeface="The Seasons"/>
                <a:cs typeface="The Seasons"/>
                <a:sym typeface="The Seasons"/>
              </a:rPr>
              <a:t>VARIABLES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607779" y="2707957"/>
            <a:ext cx="6533430" cy="6593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Zip Code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Total population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Male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Female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Median age (years)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One race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White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Black or African American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American Indian and Alaska Native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Asian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Native Hawaiian and Other Pacific Islander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Some Other Race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Two or More Races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Hispanic or Latino (of any race)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Year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Population 16 years and over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In labor force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Employed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Unemployed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Total households</a:t>
            </a:r>
          </a:p>
          <a:p>
            <a:pPr algn="just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8915278" y="2707957"/>
            <a:ext cx="7554482" cy="6593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Median household income (dollars)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Mean household income (dollars)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With cash public assistance income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With Food Stamp/SNAP benefits in the past 12 months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Total 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No bedroom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1 bedroom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2 bedrooms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3 bedrooms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4 bedrooms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5 or more bedrooms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White_percentage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Black or African American_percentage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American Indian and Alaska Native_percentage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Asian_percentage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Native Hawaiian and Other Pacific Islander_percentage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Some Other Race_percentage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Two or More Races_percentage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Hispanic or Latino (of any race)_percentage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Unemployment Rate</a:t>
            </a:r>
          </a:p>
          <a:p>
            <a:pPr algn="just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32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07779" y="765304"/>
            <a:ext cx="13072442" cy="1423596"/>
            <a:chOff x="0" y="0"/>
            <a:chExt cx="3442948" cy="3749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42948" cy="374939"/>
            </a:xfrm>
            <a:custGeom>
              <a:avLst/>
              <a:gdLst/>
              <a:ahLst/>
              <a:cxnLst/>
              <a:rect l="l" t="t" r="r" b="b"/>
              <a:pathLst>
                <a:path w="3442948" h="374939">
                  <a:moveTo>
                    <a:pt x="0" y="0"/>
                  </a:moveTo>
                  <a:lnTo>
                    <a:pt x="3442948" y="0"/>
                  </a:lnTo>
                  <a:lnTo>
                    <a:pt x="3442948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3442948" cy="460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607779" y="765304"/>
            <a:ext cx="1547356" cy="1423596"/>
            <a:chOff x="0" y="0"/>
            <a:chExt cx="407534" cy="3749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7534" cy="374939"/>
            </a:xfrm>
            <a:custGeom>
              <a:avLst/>
              <a:gdLst/>
              <a:ahLst/>
              <a:cxnLst/>
              <a:rect l="l" t="t" r="r" b="b"/>
              <a:pathLst>
                <a:path w="407534" h="374939">
                  <a:moveTo>
                    <a:pt x="0" y="0"/>
                  </a:moveTo>
                  <a:lnTo>
                    <a:pt x="407534" y="0"/>
                  </a:lnTo>
                  <a:lnTo>
                    <a:pt x="407534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407534" cy="460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132865" y="765304"/>
            <a:ext cx="1547356" cy="1423596"/>
            <a:chOff x="0" y="0"/>
            <a:chExt cx="407534" cy="37493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7534" cy="374939"/>
            </a:xfrm>
            <a:custGeom>
              <a:avLst/>
              <a:gdLst/>
              <a:ahLst/>
              <a:cxnLst/>
              <a:rect l="l" t="t" r="r" b="b"/>
              <a:pathLst>
                <a:path w="407534" h="374939">
                  <a:moveTo>
                    <a:pt x="0" y="0"/>
                  </a:moveTo>
                  <a:lnTo>
                    <a:pt x="407534" y="0"/>
                  </a:lnTo>
                  <a:lnTo>
                    <a:pt x="407534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407534" cy="460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058837" y="3518697"/>
            <a:ext cx="12879687" cy="5197497"/>
            <a:chOff x="0" y="0"/>
            <a:chExt cx="3392181" cy="136888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392181" cy="1368888"/>
            </a:xfrm>
            <a:custGeom>
              <a:avLst/>
              <a:gdLst/>
              <a:ahLst/>
              <a:cxnLst/>
              <a:rect l="l" t="t" r="r" b="b"/>
              <a:pathLst>
                <a:path w="3392181" h="1368888">
                  <a:moveTo>
                    <a:pt x="0" y="0"/>
                  </a:moveTo>
                  <a:lnTo>
                    <a:pt x="3392181" y="0"/>
                  </a:lnTo>
                  <a:lnTo>
                    <a:pt x="3392181" y="1368888"/>
                  </a:lnTo>
                  <a:lnTo>
                    <a:pt x="0" y="1368888"/>
                  </a:lnTo>
                  <a:close/>
                </a:path>
              </a:pathLst>
            </a:custGeom>
            <a:solidFill>
              <a:srgbClr val="C7B6A4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3392181" cy="14546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49881" y="4317488"/>
            <a:ext cx="14788237" cy="5969512"/>
            <a:chOff x="0" y="0"/>
            <a:chExt cx="3894844" cy="157221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894844" cy="1572217"/>
            </a:xfrm>
            <a:custGeom>
              <a:avLst/>
              <a:gdLst/>
              <a:ahLst/>
              <a:cxnLst/>
              <a:rect l="l" t="t" r="r" b="b"/>
              <a:pathLst>
                <a:path w="3894844" h="1572217">
                  <a:moveTo>
                    <a:pt x="0" y="0"/>
                  </a:moveTo>
                  <a:lnTo>
                    <a:pt x="3894844" y="0"/>
                  </a:lnTo>
                  <a:lnTo>
                    <a:pt x="3894844" y="1572217"/>
                  </a:lnTo>
                  <a:lnTo>
                    <a:pt x="0" y="15722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85725"/>
              <a:ext cx="3894844" cy="1657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2686775" y="3285914"/>
            <a:ext cx="12914451" cy="5085065"/>
          </a:xfrm>
          <a:custGeom>
            <a:avLst/>
            <a:gdLst/>
            <a:ahLst/>
            <a:cxnLst/>
            <a:rect l="l" t="t" r="r" b="b"/>
            <a:pathLst>
              <a:path w="12914451" h="5085065">
                <a:moveTo>
                  <a:pt x="0" y="0"/>
                </a:moveTo>
                <a:lnTo>
                  <a:pt x="12914450" y="0"/>
                </a:lnTo>
                <a:lnTo>
                  <a:pt x="12914450" y="5085065"/>
                </a:lnTo>
                <a:lnTo>
                  <a:pt x="0" y="50850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4408098" y="1148489"/>
            <a:ext cx="9471805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C7B6A4"/>
                </a:solidFill>
                <a:latin typeface="The Seasons"/>
                <a:ea typeface="The Seasons"/>
                <a:cs typeface="The Seasons"/>
                <a:sym typeface="The Seasons"/>
              </a:rPr>
              <a:t>CONCATENATING YEARLY DATASETS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32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07779" y="765304"/>
            <a:ext cx="13072442" cy="1423596"/>
            <a:chOff x="0" y="0"/>
            <a:chExt cx="3442948" cy="3749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42948" cy="374939"/>
            </a:xfrm>
            <a:custGeom>
              <a:avLst/>
              <a:gdLst/>
              <a:ahLst/>
              <a:cxnLst/>
              <a:rect l="l" t="t" r="r" b="b"/>
              <a:pathLst>
                <a:path w="3442948" h="374939">
                  <a:moveTo>
                    <a:pt x="0" y="0"/>
                  </a:moveTo>
                  <a:lnTo>
                    <a:pt x="3442948" y="0"/>
                  </a:lnTo>
                  <a:lnTo>
                    <a:pt x="3442948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3442948" cy="460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607779" y="765304"/>
            <a:ext cx="1547356" cy="1423596"/>
            <a:chOff x="0" y="0"/>
            <a:chExt cx="407534" cy="3749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7534" cy="374939"/>
            </a:xfrm>
            <a:custGeom>
              <a:avLst/>
              <a:gdLst/>
              <a:ahLst/>
              <a:cxnLst/>
              <a:rect l="l" t="t" r="r" b="b"/>
              <a:pathLst>
                <a:path w="407534" h="374939">
                  <a:moveTo>
                    <a:pt x="0" y="0"/>
                  </a:moveTo>
                  <a:lnTo>
                    <a:pt x="407534" y="0"/>
                  </a:lnTo>
                  <a:lnTo>
                    <a:pt x="407534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407534" cy="460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132865" y="765304"/>
            <a:ext cx="1547356" cy="1423596"/>
            <a:chOff x="0" y="0"/>
            <a:chExt cx="407534" cy="37493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7534" cy="374939"/>
            </a:xfrm>
            <a:custGeom>
              <a:avLst/>
              <a:gdLst/>
              <a:ahLst/>
              <a:cxnLst/>
              <a:rect l="l" t="t" r="r" b="b"/>
              <a:pathLst>
                <a:path w="407534" h="374939">
                  <a:moveTo>
                    <a:pt x="0" y="0"/>
                  </a:moveTo>
                  <a:lnTo>
                    <a:pt x="407534" y="0"/>
                  </a:lnTo>
                  <a:lnTo>
                    <a:pt x="407534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407534" cy="460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36774" y="4245079"/>
            <a:ext cx="15414452" cy="1796842"/>
            <a:chOff x="0" y="0"/>
            <a:chExt cx="4059773" cy="47324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59773" cy="473242"/>
            </a:xfrm>
            <a:custGeom>
              <a:avLst/>
              <a:gdLst/>
              <a:ahLst/>
              <a:cxnLst/>
              <a:rect l="l" t="t" r="r" b="b"/>
              <a:pathLst>
                <a:path w="4059773" h="473242">
                  <a:moveTo>
                    <a:pt x="0" y="0"/>
                  </a:moveTo>
                  <a:lnTo>
                    <a:pt x="4059773" y="0"/>
                  </a:lnTo>
                  <a:lnTo>
                    <a:pt x="4059773" y="473242"/>
                  </a:lnTo>
                  <a:lnTo>
                    <a:pt x="0" y="473242"/>
                  </a:lnTo>
                  <a:close/>
                </a:path>
              </a:pathLst>
            </a:custGeom>
            <a:solidFill>
              <a:srgbClr val="C7B6A4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4059773" cy="5589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842030" y="4641490"/>
            <a:ext cx="14603941" cy="1004021"/>
          </a:xfrm>
          <a:custGeom>
            <a:avLst/>
            <a:gdLst/>
            <a:ahLst/>
            <a:cxnLst/>
            <a:rect l="l" t="t" r="r" b="b"/>
            <a:pathLst>
              <a:path w="14603941" h="1004021">
                <a:moveTo>
                  <a:pt x="0" y="0"/>
                </a:moveTo>
                <a:lnTo>
                  <a:pt x="14603940" y="0"/>
                </a:lnTo>
                <a:lnTo>
                  <a:pt x="14603940" y="1004020"/>
                </a:lnTo>
                <a:lnTo>
                  <a:pt x="0" y="1004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4408098" y="1148489"/>
            <a:ext cx="9471805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C7B6A4"/>
                </a:solidFill>
                <a:latin typeface="The Seasons"/>
                <a:ea typeface="The Seasons"/>
                <a:cs typeface="The Seasons"/>
                <a:sym typeface="The Seasons"/>
              </a:rPr>
              <a:t>MERGING EACH SURVEY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32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07779" y="765304"/>
            <a:ext cx="13072442" cy="1423596"/>
            <a:chOff x="0" y="0"/>
            <a:chExt cx="3442948" cy="3749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42948" cy="374939"/>
            </a:xfrm>
            <a:custGeom>
              <a:avLst/>
              <a:gdLst/>
              <a:ahLst/>
              <a:cxnLst/>
              <a:rect l="l" t="t" r="r" b="b"/>
              <a:pathLst>
                <a:path w="3442948" h="374939">
                  <a:moveTo>
                    <a:pt x="0" y="0"/>
                  </a:moveTo>
                  <a:lnTo>
                    <a:pt x="3442948" y="0"/>
                  </a:lnTo>
                  <a:lnTo>
                    <a:pt x="3442948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3442948" cy="460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607779" y="765304"/>
            <a:ext cx="1547356" cy="1423596"/>
            <a:chOff x="0" y="0"/>
            <a:chExt cx="407534" cy="3749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7534" cy="374939"/>
            </a:xfrm>
            <a:custGeom>
              <a:avLst/>
              <a:gdLst/>
              <a:ahLst/>
              <a:cxnLst/>
              <a:rect l="l" t="t" r="r" b="b"/>
              <a:pathLst>
                <a:path w="407534" h="374939">
                  <a:moveTo>
                    <a:pt x="0" y="0"/>
                  </a:moveTo>
                  <a:lnTo>
                    <a:pt x="407534" y="0"/>
                  </a:lnTo>
                  <a:lnTo>
                    <a:pt x="407534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407534" cy="460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132865" y="765304"/>
            <a:ext cx="1547356" cy="1423596"/>
            <a:chOff x="0" y="0"/>
            <a:chExt cx="407534" cy="37493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7534" cy="374939"/>
            </a:xfrm>
            <a:custGeom>
              <a:avLst/>
              <a:gdLst/>
              <a:ahLst/>
              <a:cxnLst/>
              <a:rect l="l" t="t" r="r" b="b"/>
              <a:pathLst>
                <a:path w="407534" h="374939">
                  <a:moveTo>
                    <a:pt x="0" y="0"/>
                  </a:moveTo>
                  <a:lnTo>
                    <a:pt x="407534" y="0"/>
                  </a:lnTo>
                  <a:lnTo>
                    <a:pt x="407534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407534" cy="460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789124" y="3088374"/>
            <a:ext cx="11388526" cy="6317803"/>
            <a:chOff x="0" y="0"/>
            <a:chExt cx="2999447" cy="166394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999447" cy="1663948"/>
            </a:xfrm>
            <a:custGeom>
              <a:avLst/>
              <a:gdLst/>
              <a:ahLst/>
              <a:cxnLst/>
              <a:rect l="l" t="t" r="r" b="b"/>
              <a:pathLst>
                <a:path w="2999447" h="1663948">
                  <a:moveTo>
                    <a:pt x="0" y="0"/>
                  </a:moveTo>
                  <a:lnTo>
                    <a:pt x="2999447" y="0"/>
                  </a:lnTo>
                  <a:lnTo>
                    <a:pt x="2999447" y="1663948"/>
                  </a:lnTo>
                  <a:lnTo>
                    <a:pt x="0" y="1663948"/>
                  </a:lnTo>
                  <a:close/>
                </a:path>
              </a:pathLst>
            </a:custGeom>
            <a:solidFill>
              <a:srgbClr val="C7B6A4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2999447" cy="17496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49881" y="4625931"/>
            <a:ext cx="14788237" cy="5969512"/>
            <a:chOff x="0" y="0"/>
            <a:chExt cx="3894844" cy="157221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894844" cy="1572217"/>
            </a:xfrm>
            <a:custGeom>
              <a:avLst/>
              <a:gdLst/>
              <a:ahLst/>
              <a:cxnLst/>
              <a:rect l="l" t="t" r="r" b="b"/>
              <a:pathLst>
                <a:path w="3894844" h="1572217">
                  <a:moveTo>
                    <a:pt x="0" y="0"/>
                  </a:moveTo>
                  <a:lnTo>
                    <a:pt x="3894844" y="0"/>
                  </a:lnTo>
                  <a:lnTo>
                    <a:pt x="3894844" y="1572217"/>
                  </a:lnTo>
                  <a:lnTo>
                    <a:pt x="0" y="15722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85725"/>
              <a:ext cx="3894844" cy="1657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3493371" y="2767974"/>
            <a:ext cx="11301259" cy="6229819"/>
          </a:xfrm>
          <a:custGeom>
            <a:avLst/>
            <a:gdLst/>
            <a:ahLst/>
            <a:cxnLst/>
            <a:rect l="l" t="t" r="r" b="b"/>
            <a:pathLst>
              <a:path w="11301259" h="6229819">
                <a:moveTo>
                  <a:pt x="0" y="0"/>
                </a:moveTo>
                <a:lnTo>
                  <a:pt x="11301258" y="0"/>
                </a:lnTo>
                <a:lnTo>
                  <a:pt x="11301258" y="6229819"/>
                </a:lnTo>
                <a:lnTo>
                  <a:pt x="0" y="62298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4408098" y="1148489"/>
            <a:ext cx="9471805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C7B6A4"/>
                </a:solidFill>
                <a:latin typeface="The Seasons"/>
                <a:ea typeface="The Seasons"/>
                <a:cs typeface="The Seasons"/>
                <a:sym typeface="The Seasons"/>
              </a:rPr>
              <a:t>FINAL DATASET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32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48386" y="1028700"/>
            <a:ext cx="10991228" cy="8229600"/>
            <a:chOff x="0" y="0"/>
            <a:chExt cx="2894809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94809" cy="2167467"/>
            </a:xfrm>
            <a:custGeom>
              <a:avLst/>
              <a:gdLst/>
              <a:ahLst/>
              <a:cxnLst/>
              <a:rect l="l" t="t" r="r" b="b"/>
              <a:pathLst>
                <a:path w="2894809" h="2167467">
                  <a:moveTo>
                    <a:pt x="0" y="0"/>
                  </a:moveTo>
                  <a:lnTo>
                    <a:pt x="2894809" y="0"/>
                  </a:lnTo>
                  <a:lnTo>
                    <a:pt x="2894809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2894809" cy="2253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151671" y="1028700"/>
            <a:ext cx="3290815" cy="8229600"/>
            <a:chOff x="0" y="0"/>
            <a:chExt cx="866717" cy="21674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66717" cy="2167467"/>
            </a:xfrm>
            <a:custGeom>
              <a:avLst/>
              <a:gdLst/>
              <a:ahLst/>
              <a:cxnLst/>
              <a:rect l="l" t="t" r="r" b="b"/>
              <a:pathLst>
                <a:path w="866717" h="2167467">
                  <a:moveTo>
                    <a:pt x="0" y="0"/>
                  </a:moveTo>
                  <a:lnTo>
                    <a:pt x="866717" y="0"/>
                  </a:lnTo>
                  <a:lnTo>
                    <a:pt x="866717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866717" cy="2253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148911" y="1028700"/>
            <a:ext cx="3462265" cy="8229600"/>
            <a:chOff x="0" y="0"/>
            <a:chExt cx="911872" cy="21674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11872" cy="2167467"/>
            </a:xfrm>
            <a:custGeom>
              <a:avLst/>
              <a:gdLst/>
              <a:ahLst/>
              <a:cxnLst/>
              <a:rect l="l" t="t" r="r" b="b"/>
              <a:pathLst>
                <a:path w="911872" h="2167467">
                  <a:moveTo>
                    <a:pt x="0" y="0"/>
                  </a:moveTo>
                  <a:lnTo>
                    <a:pt x="911872" y="0"/>
                  </a:lnTo>
                  <a:lnTo>
                    <a:pt x="911872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911872" cy="2253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5400000">
            <a:off x="-1087996" y="4431702"/>
            <a:ext cx="6454280" cy="1423596"/>
            <a:chOff x="0" y="0"/>
            <a:chExt cx="1699893" cy="37493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99893" cy="374939"/>
            </a:xfrm>
            <a:custGeom>
              <a:avLst/>
              <a:gdLst/>
              <a:ahLst/>
              <a:cxnLst/>
              <a:rect l="l" t="t" r="r" b="b"/>
              <a:pathLst>
                <a:path w="1699893" h="374939">
                  <a:moveTo>
                    <a:pt x="0" y="0"/>
                  </a:moveTo>
                  <a:lnTo>
                    <a:pt x="1699893" y="0"/>
                  </a:lnTo>
                  <a:lnTo>
                    <a:pt x="1699893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1699893" cy="460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5400000">
            <a:off x="12924372" y="4431702"/>
            <a:ext cx="6454280" cy="1423596"/>
            <a:chOff x="0" y="0"/>
            <a:chExt cx="1699893" cy="37493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99893" cy="374939"/>
            </a:xfrm>
            <a:custGeom>
              <a:avLst/>
              <a:gdLst/>
              <a:ahLst/>
              <a:cxnLst/>
              <a:rect l="l" t="t" r="r" b="b"/>
              <a:pathLst>
                <a:path w="1699893" h="374939">
                  <a:moveTo>
                    <a:pt x="0" y="0"/>
                  </a:moveTo>
                  <a:lnTo>
                    <a:pt x="1699893" y="0"/>
                  </a:lnTo>
                  <a:lnTo>
                    <a:pt x="1699893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85725"/>
              <a:ext cx="1699893" cy="460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5851930" y="5444383"/>
            <a:ext cx="601766" cy="601766"/>
          </a:xfrm>
          <a:custGeom>
            <a:avLst/>
            <a:gdLst/>
            <a:ahLst/>
            <a:cxnLst/>
            <a:rect l="l" t="t" r="r" b="b"/>
            <a:pathLst>
              <a:path w="601766" h="601766">
                <a:moveTo>
                  <a:pt x="0" y="0"/>
                </a:moveTo>
                <a:lnTo>
                  <a:pt x="601765" y="0"/>
                </a:lnTo>
                <a:lnTo>
                  <a:pt x="601765" y="601765"/>
                </a:lnTo>
                <a:lnTo>
                  <a:pt x="0" y="60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5849329" y="4842617"/>
            <a:ext cx="601766" cy="601766"/>
          </a:xfrm>
          <a:custGeom>
            <a:avLst/>
            <a:gdLst/>
            <a:ahLst/>
            <a:cxnLst/>
            <a:rect l="l" t="t" r="r" b="b"/>
            <a:pathLst>
              <a:path w="601766" h="601766">
                <a:moveTo>
                  <a:pt x="0" y="0"/>
                </a:moveTo>
                <a:lnTo>
                  <a:pt x="601765" y="0"/>
                </a:lnTo>
                <a:lnTo>
                  <a:pt x="601765" y="601766"/>
                </a:lnTo>
                <a:lnTo>
                  <a:pt x="0" y="60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5849329" y="4240852"/>
            <a:ext cx="601766" cy="601766"/>
          </a:xfrm>
          <a:custGeom>
            <a:avLst/>
            <a:gdLst/>
            <a:ahLst/>
            <a:cxnLst/>
            <a:rect l="l" t="t" r="r" b="b"/>
            <a:pathLst>
              <a:path w="601766" h="601766">
                <a:moveTo>
                  <a:pt x="0" y="0"/>
                </a:moveTo>
                <a:lnTo>
                  <a:pt x="601765" y="0"/>
                </a:lnTo>
                <a:lnTo>
                  <a:pt x="601765" y="601765"/>
                </a:lnTo>
                <a:lnTo>
                  <a:pt x="0" y="60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 rot="-5400000">
            <a:off x="15385574" y="1947581"/>
            <a:ext cx="1534477" cy="1423596"/>
            <a:chOff x="0" y="0"/>
            <a:chExt cx="404142" cy="37493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04142" cy="374939"/>
            </a:xfrm>
            <a:custGeom>
              <a:avLst/>
              <a:gdLst/>
              <a:ahLst/>
              <a:cxnLst/>
              <a:rect l="l" t="t" r="r" b="b"/>
              <a:pathLst>
                <a:path w="404142" h="374939">
                  <a:moveTo>
                    <a:pt x="0" y="0"/>
                  </a:moveTo>
                  <a:lnTo>
                    <a:pt x="404142" y="0"/>
                  </a:lnTo>
                  <a:lnTo>
                    <a:pt x="404142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85725"/>
              <a:ext cx="404142" cy="460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5400000">
            <a:off x="15385574" y="6891604"/>
            <a:ext cx="1534477" cy="1423596"/>
            <a:chOff x="0" y="0"/>
            <a:chExt cx="404142" cy="37493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04142" cy="374939"/>
            </a:xfrm>
            <a:custGeom>
              <a:avLst/>
              <a:gdLst/>
              <a:ahLst/>
              <a:cxnLst/>
              <a:rect l="l" t="t" r="r" b="b"/>
              <a:pathLst>
                <a:path w="404142" h="374939">
                  <a:moveTo>
                    <a:pt x="0" y="0"/>
                  </a:moveTo>
                  <a:lnTo>
                    <a:pt x="404142" y="0"/>
                  </a:lnTo>
                  <a:lnTo>
                    <a:pt x="404142" y="374939"/>
                  </a:lnTo>
                  <a:lnTo>
                    <a:pt x="0" y="374939"/>
                  </a:lnTo>
                  <a:close/>
                </a:path>
              </a:pathLst>
            </a:custGeom>
            <a:solidFill>
              <a:srgbClr val="403226"/>
            </a:solidFill>
            <a:ln w="19050" cap="sq">
              <a:solidFill>
                <a:srgbClr val="C7B6A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85725"/>
              <a:ext cx="404142" cy="460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4199987" y="2055466"/>
            <a:ext cx="9888027" cy="6176068"/>
          </a:xfrm>
          <a:custGeom>
            <a:avLst/>
            <a:gdLst/>
            <a:ahLst/>
            <a:cxnLst/>
            <a:rect l="l" t="t" r="r" b="b"/>
            <a:pathLst>
              <a:path w="9888027" h="6176068">
                <a:moveTo>
                  <a:pt x="0" y="0"/>
                </a:moveTo>
                <a:lnTo>
                  <a:pt x="9888026" y="0"/>
                </a:lnTo>
                <a:lnTo>
                  <a:pt x="9888026" y="6176068"/>
                </a:lnTo>
                <a:lnTo>
                  <a:pt x="0" y="61760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 rot="-5400000">
            <a:off x="-966084" y="4733925"/>
            <a:ext cx="6115205" cy="819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C7B6A4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TRENDS OVER TIME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738</Words>
  <Application>Microsoft Macintosh PowerPoint</Application>
  <PresentationFormat>Custom</PresentationFormat>
  <Paragraphs>115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Be Vietnam</vt:lpstr>
      <vt:lpstr>Be Vietnam Ultra-Bold</vt:lpstr>
      <vt:lpstr>Agrandir Bold</vt:lpstr>
      <vt:lpstr>The Seasons</vt:lpstr>
      <vt:lpstr>Arial</vt:lpstr>
      <vt:lpstr>The Seasons Bold</vt:lpstr>
      <vt:lpstr>Agrandir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and Cream Vintage Minimalist Real Estate Listing Presentation</dc:title>
  <cp:lastModifiedBy>Pena, Darcely</cp:lastModifiedBy>
  <cp:revision>2</cp:revision>
  <dcterms:created xsi:type="dcterms:W3CDTF">2006-08-16T00:00:00Z</dcterms:created>
  <dcterms:modified xsi:type="dcterms:W3CDTF">2025-02-18T15:42:48Z</dcterms:modified>
  <dc:identifier>DAGfZ7y308I</dc:identifier>
</cp:coreProperties>
</file>